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handoutMasterIdLst>
    <p:handoutMasterId r:id="rId45"/>
  </p:handoutMasterIdLst>
  <p:sldIdLst>
    <p:sldId id="278" r:id="rId2"/>
    <p:sldId id="318" r:id="rId3"/>
    <p:sldId id="319" r:id="rId4"/>
    <p:sldId id="322" r:id="rId5"/>
    <p:sldId id="330" r:id="rId6"/>
    <p:sldId id="331" r:id="rId7"/>
    <p:sldId id="333" r:id="rId8"/>
    <p:sldId id="328" r:id="rId9"/>
    <p:sldId id="324" r:id="rId10"/>
    <p:sldId id="327" r:id="rId11"/>
    <p:sldId id="287" r:id="rId12"/>
    <p:sldId id="302" r:id="rId13"/>
    <p:sldId id="315" r:id="rId14"/>
    <p:sldId id="305" r:id="rId15"/>
    <p:sldId id="306" r:id="rId16"/>
    <p:sldId id="307" r:id="rId17"/>
    <p:sldId id="308" r:id="rId18"/>
    <p:sldId id="309" r:id="rId19"/>
    <p:sldId id="310" r:id="rId20"/>
    <p:sldId id="311" r:id="rId21"/>
    <p:sldId id="312" r:id="rId22"/>
    <p:sldId id="313" r:id="rId23"/>
    <p:sldId id="334" r:id="rId24"/>
    <p:sldId id="335" r:id="rId25"/>
    <p:sldId id="351" r:id="rId26"/>
    <p:sldId id="352" r:id="rId27"/>
    <p:sldId id="358" r:id="rId28"/>
    <p:sldId id="359" r:id="rId29"/>
    <p:sldId id="355" r:id="rId30"/>
    <p:sldId id="361" r:id="rId31"/>
    <p:sldId id="362" r:id="rId32"/>
    <p:sldId id="363" r:id="rId33"/>
    <p:sldId id="364" r:id="rId34"/>
    <p:sldId id="365" r:id="rId35"/>
    <p:sldId id="366" r:id="rId36"/>
    <p:sldId id="367" r:id="rId37"/>
    <p:sldId id="368" r:id="rId38"/>
    <p:sldId id="369" r:id="rId39"/>
    <p:sldId id="360" r:id="rId40"/>
    <p:sldId id="370" r:id="rId41"/>
    <p:sldId id="304" r:id="rId42"/>
    <p:sldId id="317" r:id="rId43"/>
  </p:sldIdLst>
  <p:sldSz cx="9144000" cy="5143500" type="screen16x9"/>
  <p:notesSz cx="6858000" cy="9144000"/>
  <p:custDataLst>
    <p:tags r:id="rId4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mc="http://schemas.openxmlformats.org/markup-compatibility/2006" xmlns:mv="urn:schemas-microsoft-com:mac:vml" xmlns="" xmlns:p15="http://schemas.microsoft.com/office/powerpoint/2012/main">
        <p15:guide id="1" orient="horz" pos="226">
          <p15:clr>
            <a:srgbClr val="A4A3A4"/>
          </p15:clr>
        </p15:guide>
        <p15:guide id="2" orient="horz" pos="150">
          <p15:clr>
            <a:srgbClr val="A4A3A4"/>
          </p15:clr>
        </p15:guide>
        <p15:guide id="3" orient="horz" pos="1278">
          <p15:clr>
            <a:srgbClr val="A4A3A4"/>
          </p15:clr>
        </p15:guide>
        <p15:guide id="4" orient="horz" pos="2844">
          <p15:clr>
            <a:srgbClr val="A4A3A4"/>
          </p15:clr>
        </p15:guide>
        <p15:guide id="5" orient="horz" pos="696">
          <p15:clr>
            <a:srgbClr val="A4A3A4"/>
          </p15:clr>
        </p15:guide>
        <p15:guide id="6" orient="horz" pos="2423">
          <p15:clr>
            <a:srgbClr val="A4A3A4"/>
          </p15:clr>
        </p15:guide>
        <p15:guide id="7" orient="horz" pos="2960">
          <p15:clr>
            <a:srgbClr val="A4A3A4"/>
          </p15:clr>
        </p15:guide>
        <p15:guide id="8" pos="2932">
          <p15:clr>
            <a:srgbClr val="A4A3A4"/>
          </p15:clr>
        </p15:guide>
        <p15:guide id="9" pos="372">
          <p15:clr>
            <a:srgbClr val="A4A3A4"/>
          </p15:clr>
        </p15:guide>
        <p15:guide id="10" pos="4638">
          <p15:clr>
            <a:srgbClr val="A4A3A4"/>
          </p15:clr>
        </p15:guide>
        <p15:guide id="11" pos="5617">
          <p15:clr>
            <a:srgbClr val="A4A3A4"/>
          </p15:clr>
        </p15:guide>
      </p15:sldGuideLst>
    </p:ext>
    <p:ext uri="{2D200454-40CA-4A62-9FC3-DE9A4176ACB9}">
      <p15:notesGuideLst xmlns:mc="http://schemas.openxmlformats.org/markup-compatibility/2006" xmlns:mv="urn:schemas-microsoft-com:mac:vml" xmlns="" xmlns:p15="http://schemas.microsoft.com/office/powerpoint/2012/main">
        <p15:guide id="1" orient="horz" pos="2880">
          <p15:clr>
            <a:srgbClr val="A4A3A4"/>
          </p15:clr>
        </p15:guide>
        <p15:guide id="2" pos="2160">
          <p15:clr>
            <a:srgbClr val="A4A3A4"/>
          </p15:clr>
        </p15:guide>
        <p15:guide id="3" pos="173">
          <p15:clr>
            <a:srgbClr val="A4A3A4"/>
          </p15:clr>
        </p15:guide>
        <p15:guide id="4" pos="414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4686"/>
    <a:srgbClr val="020203"/>
    <a:srgbClr val="094794"/>
    <a:srgbClr val="14477E"/>
    <a:srgbClr val="16447C"/>
    <a:srgbClr val="13427D"/>
    <a:srgbClr val="11417B"/>
    <a:srgbClr val="0F2F67"/>
    <a:srgbClr val="074386"/>
    <a:srgbClr val="12558E"/>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mc="http://schemas.openxmlformats.org/markup-compatibility/2006" xmlns:mv="urn:schemas-microsoft-com:mac:vml"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13" autoAdjust="0"/>
    <p:restoredTop sz="52872" autoAdjust="0"/>
  </p:normalViewPr>
  <p:slideViewPr>
    <p:cSldViewPr snapToGrid="0" snapToObjects="1" showGuides="1">
      <p:cViewPr>
        <p:scale>
          <a:sx n="147" d="100"/>
          <a:sy n="147" d="100"/>
        </p:scale>
        <p:origin x="-2008" y="1728"/>
      </p:cViewPr>
      <p:guideLst>
        <p:guide orient="horz" pos="226"/>
        <p:guide orient="horz" pos="150"/>
        <p:guide orient="horz" pos="1278"/>
        <p:guide orient="horz" pos="2844"/>
        <p:guide orient="horz" pos="696"/>
        <p:guide orient="horz" pos="2423"/>
        <p:guide orient="horz" pos="2960"/>
        <p:guide pos="2932"/>
        <p:guide pos="372"/>
        <p:guide pos="4638"/>
        <p:guide pos="5617"/>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118" d="100"/>
          <a:sy n="118" d="100"/>
        </p:scale>
        <p:origin x="-5072" y="-112"/>
      </p:cViewPr>
      <p:guideLst>
        <p:guide orient="horz" pos="2880"/>
        <p:guide pos="2160"/>
        <p:guide pos="173"/>
        <p:guide pos="4148"/>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tags" Target="tags/tag1.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B3F974-BB90-4059-9901-8147A3A63439}" type="datetimeFigureOut">
              <a:rPr lang="en-US" smtClean="0"/>
              <a:pPr/>
              <a:t>11/9/15</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C55FBB6-509D-433A-BC0A-FC2E7C728BAD}" type="slidenum">
              <a:rPr lang="en-US" smtClean="0"/>
              <a:pPr/>
              <a:t>‹#›</a:t>
            </a:fld>
            <a:endParaRPr lang="en-US"/>
          </a:p>
        </p:txBody>
      </p:sp>
    </p:spTree>
    <p:extLst>
      <p:ext uri="{BB962C8B-B14F-4D97-AF65-F5344CB8AC3E}">
        <p14:creationId xmlns:p14="http://schemas.microsoft.com/office/powerpoint/2010/main" val="39733806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8.emf"/></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84200" y="849313"/>
            <a:ext cx="5689600" cy="32004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155010" y="4236396"/>
            <a:ext cx="6414557"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Rectangle 43"/>
          <p:cNvSpPr>
            <a:spLocks noChangeArrowheads="1"/>
          </p:cNvSpPr>
          <p:nvPr/>
        </p:nvSpPr>
        <p:spPr bwMode="auto">
          <a:xfrm>
            <a:off x="5748942" y="566532"/>
            <a:ext cx="1109058" cy="116427"/>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3" name="Rectangle 41"/>
          <p:cNvSpPr>
            <a:spLocks noChangeArrowheads="1"/>
          </p:cNvSpPr>
          <p:nvPr/>
        </p:nvSpPr>
        <p:spPr bwMode="auto">
          <a:xfrm>
            <a:off x="3201" y="566532"/>
            <a:ext cx="5745740" cy="116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grpSp>
        <p:nvGrpSpPr>
          <p:cNvPr id="14" name="Group 13"/>
          <p:cNvGrpSpPr/>
          <p:nvPr/>
        </p:nvGrpSpPr>
        <p:grpSpPr>
          <a:xfrm>
            <a:off x="5867808" y="232999"/>
            <a:ext cx="873369" cy="251284"/>
            <a:chOff x="7823590" y="310702"/>
            <a:chExt cx="1164628" cy="335085"/>
          </a:xfrm>
        </p:grpSpPr>
        <p:grpSp>
          <p:nvGrpSpPr>
            <p:cNvPr id="15" name="Group 5"/>
            <p:cNvGrpSpPr>
              <a:grpSpLocks noChangeAspect="1"/>
            </p:cNvGrpSpPr>
            <p:nvPr userDrawn="1"/>
          </p:nvGrpSpPr>
          <p:grpSpPr bwMode="auto">
            <a:xfrm>
              <a:off x="7823590" y="310702"/>
              <a:ext cx="1164628" cy="335085"/>
              <a:chOff x="3182" y="1394"/>
              <a:chExt cx="855" cy="246"/>
            </a:xfrm>
          </p:grpSpPr>
          <p:sp>
            <p:nvSpPr>
              <p:cNvPr id="17" name="Freeform 16"/>
              <p:cNvSpPr>
                <a:spLocks/>
              </p:cNvSpPr>
              <p:nvPr/>
            </p:nvSpPr>
            <p:spPr bwMode="auto">
              <a:xfrm>
                <a:off x="3810" y="1397"/>
                <a:ext cx="123" cy="115"/>
              </a:xfrm>
              <a:custGeom>
                <a:avLst/>
                <a:gdLst>
                  <a:gd name="T0" fmla="*/ 31 w 123"/>
                  <a:gd name="T1" fmla="*/ 0 h 115"/>
                  <a:gd name="T2" fmla="*/ 31 w 123"/>
                  <a:gd name="T3" fmla="*/ 47 h 115"/>
                  <a:gd name="T4" fmla="*/ 92 w 123"/>
                  <a:gd name="T5" fmla="*/ 47 h 115"/>
                  <a:gd name="T6" fmla="*/ 92 w 123"/>
                  <a:gd name="T7" fmla="*/ 0 h 115"/>
                  <a:gd name="T8" fmla="*/ 123 w 123"/>
                  <a:gd name="T9" fmla="*/ 0 h 115"/>
                  <a:gd name="T10" fmla="*/ 123 w 123"/>
                  <a:gd name="T11" fmla="*/ 115 h 115"/>
                  <a:gd name="T12" fmla="*/ 92 w 123"/>
                  <a:gd name="T13" fmla="*/ 115 h 115"/>
                  <a:gd name="T14" fmla="*/ 92 w 123"/>
                  <a:gd name="T15" fmla="*/ 64 h 115"/>
                  <a:gd name="T16" fmla="*/ 31 w 123"/>
                  <a:gd name="T17" fmla="*/ 64 h 115"/>
                  <a:gd name="T18" fmla="*/ 31 w 123"/>
                  <a:gd name="T19" fmla="*/ 115 h 115"/>
                  <a:gd name="T20" fmla="*/ 0 w 123"/>
                  <a:gd name="T21" fmla="*/ 115 h 115"/>
                  <a:gd name="T22" fmla="*/ 0 w 123"/>
                  <a:gd name="T23" fmla="*/ 0 h 115"/>
                  <a:gd name="T24" fmla="*/ 31 w 123"/>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3" h="115">
                    <a:moveTo>
                      <a:pt x="31" y="0"/>
                    </a:moveTo>
                    <a:lnTo>
                      <a:pt x="31" y="47"/>
                    </a:lnTo>
                    <a:lnTo>
                      <a:pt x="92" y="47"/>
                    </a:lnTo>
                    <a:lnTo>
                      <a:pt x="92" y="0"/>
                    </a:lnTo>
                    <a:lnTo>
                      <a:pt x="123" y="0"/>
                    </a:lnTo>
                    <a:lnTo>
                      <a:pt x="123" y="115"/>
                    </a:lnTo>
                    <a:lnTo>
                      <a:pt x="92" y="115"/>
                    </a:lnTo>
                    <a:lnTo>
                      <a:pt x="92" y="64"/>
                    </a:lnTo>
                    <a:lnTo>
                      <a:pt x="31" y="64"/>
                    </a:lnTo>
                    <a:lnTo>
                      <a:pt x="31" y="115"/>
                    </a:lnTo>
                    <a:lnTo>
                      <a:pt x="0" y="115"/>
                    </a:lnTo>
                    <a:lnTo>
                      <a:pt x="0" y="0"/>
                    </a:lnTo>
                    <a:lnTo>
                      <a:pt x="31" y="0"/>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18" name="Freeform 17"/>
              <p:cNvSpPr>
                <a:spLocks/>
              </p:cNvSpPr>
              <p:nvPr/>
            </p:nvSpPr>
            <p:spPr bwMode="auto">
              <a:xfrm>
                <a:off x="3810" y="1397"/>
                <a:ext cx="123" cy="115"/>
              </a:xfrm>
              <a:custGeom>
                <a:avLst/>
                <a:gdLst>
                  <a:gd name="T0" fmla="*/ 31 w 123"/>
                  <a:gd name="T1" fmla="*/ 0 h 115"/>
                  <a:gd name="T2" fmla="*/ 31 w 123"/>
                  <a:gd name="T3" fmla="*/ 47 h 115"/>
                  <a:gd name="T4" fmla="*/ 92 w 123"/>
                  <a:gd name="T5" fmla="*/ 47 h 115"/>
                  <a:gd name="T6" fmla="*/ 92 w 123"/>
                  <a:gd name="T7" fmla="*/ 0 h 115"/>
                  <a:gd name="T8" fmla="*/ 123 w 123"/>
                  <a:gd name="T9" fmla="*/ 0 h 115"/>
                  <a:gd name="T10" fmla="*/ 123 w 123"/>
                  <a:gd name="T11" fmla="*/ 115 h 115"/>
                  <a:gd name="T12" fmla="*/ 92 w 123"/>
                  <a:gd name="T13" fmla="*/ 115 h 115"/>
                  <a:gd name="T14" fmla="*/ 92 w 123"/>
                  <a:gd name="T15" fmla="*/ 64 h 115"/>
                  <a:gd name="T16" fmla="*/ 31 w 123"/>
                  <a:gd name="T17" fmla="*/ 64 h 115"/>
                  <a:gd name="T18" fmla="*/ 31 w 123"/>
                  <a:gd name="T19" fmla="*/ 115 h 115"/>
                  <a:gd name="T20" fmla="*/ 0 w 123"/>
                  <a:gd name="T21" fmla="*/ 115 h 115"/>
                  <a:gd name="T22" fmla="*/ 0 w 123"/>
                  <a:gd name="T23" fmla="*/ 0 h 115"/>
                  <a:gd name="T24" fmla="*/ 31 w 123"/>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3" h="115">
                    <a:moveTo>
                      <a:pt x="31" y="0"/>
                    </a:moveTo>
                    <a:lnTo>
                      <a:pt x="31" y="47"/>
                    </a:lnTo>
                    <a:lnTo>
                      <a:pt x="92" y="47"/>
                    </a:lnTo>
                    <a:lnTo>
                      <a:pt x="92" y="0"/>
                    </a:lnTo>
                    <a:lnTo>
                      <a:pt x="123" y="0"/>
                    </a:lnTo>
                    <a:lnTo>
                      <a:pt x="123" y="115"/>
                    </a:lnTo>
                    <a:lnTo>
                      <a:pt x="92" y="115"/>
                    </a:lnTo>
                    <a:lnTo>
                      <a:pt x="92" y="64"/>
                    </a:lnTo>
                    <a:lnTo>
                      <a:pt x="31" y="64"/>
                    </a:lnTo>
                    <a:lnTo>
                      <a:pt x="31" y="115"/>
                    </a:lnTo>
                    <a:lnTo>
                      <a:pt x="0" y="115"/>
                    </a:lnTo>
                    <a:lnTo>
                      <a:pt x="0" y="0"/>
                    </a:lnTo>
                    <a:lnTo>
                      <a:pt x="31" y="0"/>
                    </a:lnTo>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19" name="Freeform 18"/>
              <p:cNvSpPr>
                <a:spLocks/>
              </p:cNvSpPr>
              <p:nvPr/>
            </p:nvSpPr>
            <p:spPr bwMode="auto">
              <a:xfrm>
                <a:off x="3428" y="1397"/>
                <a:ext cx="123" cy="115"/>
              </a:xfrm>
              <a:custGeom>
                <a:avLst/>
                <a:gdLst>
                  <a:gd name="T0" fmla="*/ 123 w 123"/>
                  <a:gd name="T1" fmla="*/ 0 h 115"/>
                  <a:gd name="T2" fmla="*/ 123 w 123"/>
                  <a:gd name="T3" fmla="*/ 19 h 115"/>
                  <a:gd name="T4" fmla="*/ 75 w 123"/>
                  <a:gd name="T5" fmla="*/ 19 h 115"/>
                  <a:gd name="T6" fmla="*/ 75 w 123"/>
                  <a:gd name="T7" fmla="*/ 115 h 115"/>
                  <a:gd name="T8" fmla="*/ 45 w 123"/>
                  <a:gd name="T9" fmla="*/ 115 h 115"/>
                  <a:gd name="T10" fmla="*/ 45 w 123"/>
                  <a:gd name="T11" fmla="*/ 19 h 115"/>
                  <a:gd name="T12" fmla="*/ 0 w 123"/>
                  <a:gd name="T13" fmla="*/ 19 h 115"/>
                  <a:gd name="T14" fmla="*/ 0 w 123"/>
                  <a:gd name="T15" fmla="*/ 0 h 115"/>
                  <a:gd name="T16" fmla="*/ 123 w 12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15">
                    <a:moveTo>
                      <a:pt x="123" y="0"/>
                    </a:moveTo>
                    <a:lnTo>
                      <a:pt x="123" y="19"/>
                    </a:lnTo>
                    <a:lnTo>
                      <a:pt x="75" y="19"/>
                    </a:lnTo>
                    <a:lnTo>
                      <a:pt x="75" y="115"/>
                    </a:lnTo>
                    <a:lnTo>
                      <a:pt x="45" y="115"/>
                    </a:lnTo>
                    <a:lnTo>
                      <a:pt x="45" y="19"/>
                    </a:lnTo>
                    <a:lnTo>
                      <a:pt x="0" y="19"/>
                    </a:lnTo>
                    <a:lnTo>
                      <a:pt x="0" y="0"/>
                    </a:lnTo>
                    <a:lnTo>
                      <a:pt x="123" y="0"/>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20" name="Freeform 19"/>
              <p:cNvSpPr>
                <a:spLocks/>
              </p:cNvSpPr>
              <p:nvPr/>
            </p:nvSpPr>
            <p:spPr bwMode="auto">
              <a:xfrm>
                <a:off x="3428" y="1397"/>
                <a:ext cx="123" cy="115"/>
              </a:xfrm>
              <a:custGeom>
                <a:avLst/>
                <a:gdLst>
                  <a:gd name="T0" fmla="*/ 123 w 123"/>
                  <a:gd name="T1" fmla="*/ 0 h 115"/>
                  <a:gd name="T2" fmla="*/ 123 w 123"/>
                  <a:gd name="T3" fmla="*/ 19 h 115"/>
                  <a:gd name="T4" fmla="*/ 75 w 123"/>
                  <a:gd name="T5" fmla="*/ 19 h 115"/>
                  <a:gd name="T6" fmla="*/ 75 w 123"/>
                  <a:gd name="T7" fmla="*/ 115 h 115"/>
                  <a:gd name="T8" fmla="*/ 45 w 123"/>
                  <a:gd name="T9" fmla="*/ 115 h 115"/>
                  <a:gd name="T10" fmla="*/ 45 w 123"/>
                  <a:gd name="T11" fmla="*/ 19 h 115"/>
                  <a:gd name="T12" fmla="*/ 0 w 123"/>
                  <a:gd name="T13" fmla="*/ 19 h 115"/>
                  <a:gd name="T14" fmla="*/ 0 w 123"/>
                  <a:gd name="T15" fmla="*/ 0 h 115"/>
                  <a:gd name="T16" fmla="*/ 123 w 12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15">
                    <a:moveTo>
                      <a:pt x="123" y="0"/>
                    </a:moveTo>
                    <a:lnTo>
                      <a:pt x="123" y="19"/>
                    </a:lnTo>
                    <a:lnTo>
                      <a:pt x="75" y="19"/>
                    </a:lnTo>
                    <a:lnTo>
                      <a:pt x="75" y="115"/>
                    </a:lnTo>
                    <a:lnTo>
                      <a:pt x="45" y="115"/>
                    </a:lnTo>
                    <a:lnTo>
                      <a:pt x="45" y="19"/>
                    </a:lnTo>
                    <a:lnTo>
                      <a:pt x="0" y="19"/>
                    </a:lnTo>
                    <a:lnTo>
                      <a:pt x="0" y="0"/>
                    </a:lnTo>
                    <a:lnTo>
                      <a:pt x="123" y="0"/>
                    </a:lnTo>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21" name="Freeform 20"/>
              <p:cNvSpPr>
                <a:spLocks noEditPoints="1"/>
              </p:cNvSpPr>
              <p:nvPr/>
            </p:nvSpPr>
            <p:spPr bwMode="auto">
              <a:xfrm>
                <a:off x="3525" y="1397"/>
                <a:ext cx="144" cy="115"/>
              </a:xfrm>
              <a:custGeom>
                <a:avLst/>
                <a:gdLst>
                  <a:gd name="T0" fmla="*/ 144 w 144"/>
                  <a:gd name="T1" fmla="*/ 115 h 115"/>
                  <a:gd name="T2" fmla="*/ 111 w 144"/>
                  <a:gd name="T3" fmla="*/ 115 h 115"/>
                  <a:gd name="T4" fmla="*/ 101 w 144"/>
                  <a:gd name="T5" fmla="*/ 90 h 115"/>
                  <a:gd name="T6" fmla="*/ 42 w 144"/>
                  <a:gd name="T7" fmla="*/ 90 h 115"/>
                  <a:gd name="T8" fmla="*/ 33 w 144"/>
                  <a:gd name="T9" fmla="*/ 115 h 115"/>
                  <a:gd name="T10" fmla="*/ 0 w 144"/>
                  <a:gd name="T11" fmla="*/ 115 h 115"/>
                  <a:gd name="T12" fmla="*/ 54 w 144"/>
                  <a:gd name="T13" fmla="*/ 0 h 115"/>
                  <a:gd name="T14" fmla="*/ 92 w 144"/>
                  <a:gd name="T15" fmla="*/ 0 h 115"/>
                  <a:gd name="T16" fmla="*/ 144 w 144"/>
                  <a:gd name="T17" fmla="*/ 115 h 115"/>
                  <a:gd name="T18" fmla="*/ 73 w 144"/>
                  <a:gd name="T19" fmla="*/ 19 h 115"/>
                  <a:gd name="T20" fmla="*/ 52 w 144"/>
                  <a:gd name="T21" fmla="*/ 73 h 115"/>
                  <a:gd name="T22" fmla="*/ 94 w 144"/>
                  <a:gd name="T23" fmla="*/ 73 h 115"/>
                  <a:gd name="T24" fmla="*/ 73 w 144"/>
                  <a:gd name="T25"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15">
                    <a:moveTo>
                      <a:pt x="144" y="115"/>
                    </a:moveTo>
                    <a:lnTo>
                      <a:pt x="111" y="115"/>
                    </a:lnTo>
                    <a:lnTo>
                      <a:pt x="101" y="90"/>
                    </a:lnTo>
                    <a:lnTo>
                      <a:pt x="42" y="90"/>
                    </a:lnTo>
                    <a:lnTo>
                      <a:pt x="33" y="115"/>
                    </a:lnTo>
                    <a:lnTo>
                      <a:pt x="0" y="115"/>
                    </a:lnTo>
                    <a:lnTo>
                      <a:pt x="54" y="0"/>
                    </a:lnTo>
                    <a:lnTo>
                      <a:pt x="92" y="0"/>
                    </a:lnTo>
                    <a:lnTo>
                      <a:pt x="144" y="115"/>
                    </a:lnTo>
                    <a:close/>
                    <a:moveTo>
                      <a:pt x="73" y="19"/>
                    </a:moveTo>
                    <a:lnTo>
                      <a:pt x="52" y="73"/>
                    </a:lnTo>
                    <a:lnTo>
                      <a:pt x="94" y="73"/>
                    </a:lnTo>
                    <a:lnTo>
                      <a:pt x="73" y="19"/>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22" name="Freeform 21"/>
              <p:cNvSpPr>
                <a:spLocks noEditPoints="1"/>
              </p:cNvSpPr>
              <p:nvPr/>
            </p:nvSpPr>
            <p:spPr bwMode="auto">
              <a:xfrm>
                <a:off x="3525" y="1397"/>
                <a:ext cx="144" cy="115"/>
              </a:xfrm>
              <a:custGeom>
                <a:avLst/>
                <a:gdLst>
                  <a:gd name="T0" fmla="*/ 144 w 144"/>
                  <a:gd name="T1" fmla="*/ 115 h 115"/>
                  <a:gd name="T2" fmla="*/ 111 w 144"/>
                  <a:gd name="T3" fmla="*/ 115 h 115"/>
                  <a:gd name="T4" fmla="*/ 101 w 144"/>
                  <a:gd name="T5" fmla="*/ 90 h 115"/>
                  <a:gd name="T6" fmla="*/ 42 w 144"/>
                  <a:gd name="T7" fmla="*/ 90 h 115"/>
                  <a:gd name="T8" fmla="*/ 33 w 144"/>
                  <a:gd name="T9" fmla="*/ 115 h 115"/>
                  <a:gd name="T10" fmla="*/ 0 w 144"/>
                  <a:gd name="T11" fmla="*/ 115 h 115"/>
                  <a:gd name="T12" fmla="*/ 54 w 144"/>
                  <a:gd name="T13" fmla="*/ 0 h 115"/>
                  <a:gd name="T14" fmla="*/ 92 w 144"/>
                  <a:gd name="T15" fmla="*/ 0 h 115"/>
                  <a:gd name="T16" fmla="*/ 144 w 144"/>
                  <a:gd name="T17" fmla="*/ 115 h 115"/>
                  <a:gd name="T18" fmla="*/ 73 w 144"/>
                  <a:gd name="T19" fmla="*/ 19 h 115"/>
                  <a:gd name="T20" fmla="*/ 52 w 144"/>
                  <a:gd name="T21" fmla="*/ 73 h 115"/>
                  <a:gd name="T22" fmla="*/ 94 w 144"/>
                  <a:gd name="T23" fmla="*/ 73 h 115"/>
                  <a:gd name="T24" fmla="*/ 73 w 144"/>
                  <a:gd name="T25"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15">
                    <a:moveTo>
                      <a:pt x="144" y="115"/>
                    </a:moveTo>
                    <a:lnTo>
                      <a:pt x="111" y="115"/>
                    </a:lnTo>
                    <a:lnTo>
                      <a:pt x="101" y="90"/>
                    </a:lnTo>
                    <a:lnTo>
                      <a:pt x="42" y="90"/>
                    </a:lnTo>
                    <a:lnTo>
                      <a:pt x="33" y="115"/>
                    </a:lnTo>
                    <a:lnTo>
                      <a:pt x="0" y="115"/>
                    </a:lnTo>
                    <a:lnTo>
                      <a:pt x="54" y="0"/>
                    </a:lnTo>
                    <a:lnTo>
                      <a:pt x="92" y="0"/>
                    </a:lnTo>
                    <a:lnTo>
                      <a:pt x="144" y="115"/>
                    </a:lnTo>
                    <a:moveTo>
                      <a:pt x="73" y="19"/>
                    </a:moveTo>
                    <a:lnTo>
                      <a:pt x="52" y="73"/>
                    </a:lnTo>
                    <a:lnTo>
                      <a:pt x="94" y="73"/>
                    </a:lnTo>
                    <a:lnTo>
                      <a:pt x="73" y="19"/>
                    </a:lnTo>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23" name="Rectangle 22"/>
              <p:cNvSpPr>
                <a:spLocks noChangeArrowheads="1"/>
              </p:cNvSpPr>
              <p:nvPr/>
            </p:nvSpPr>
            <p:spPr bwMode="auto">
              <a:xfrm>
                <a:off x="3957" y="1397"/>
                <a:ext cx="30" cy="115"/>
              </a:xfrm>
              <a:prstGeom prst="rect">
                <a:avLst/>
              </a:prstGeom>
              <a:solidFill>
                <a:srgbClr val="1A1A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24" name="Freeform 23"/>
              <p:cNvSpPr>
                <a:spLocks/>
              </p:cNvSpPr>
              <p:nvPr/>
            </p:nvSpPr>
            <p:spPr bwMode="auto">
              <a:xfrm>
                <a:off x="3239" y="1397"/>
                <a:ext cx="123" cy="115"/>
              </a:xfrm>
              <a:custGeom>
                <a:avLst/>
                <a:gdLst>
                  <a:gd name="T0" fmla="*/ 31 w 123"/>
                  <a:gd name="T1" fmla="*/ 0 h 115"/>
                  <a:gd name="T2" fmla="*/ 31 w 123"/>
                  <a:gd name="T3" fmla="*/ 47 h 115"/>
                  <a:gd name="T4" fmla="*/ 92 w 123"/>
                  <a:gd name="T5" fmla="*/ 47 h 115"/>
                  <a:gd name="T6" fmla="*/ 92 w 123"/>
                  <a:gd name="T7" fmla="*/ 0 h 115"/>
                  <a:gd name="T8" fmla="*/ 123 w 123"/>
                  <a:gd name="T9" fmla="*/ 0 h 115"/>
                  <a:gd name="T10" fmla="*/ 123 w 123"/>
                  <a:gd name="T11" fmla="*/ 115 h 115"/>
                  <a:gd name="T12" fmla="*/ 92 w 123"/>
                  <a:gd name="T13" fmla="*/ 115 h 115"/>
                  <a:gd name="T14" fmla="*/ 92 w 123"/>
                  <a:gd name="T15" fmla="*/ 64 h 115"/>
                  <a:gd name="T16" fmla="*/ 31 w 123"/>
                  <a:gd name="T17" fmla="*/ 64 h 115"/>
                  <a:gd name="T18" fmla="*/ 31 w 123"/>
                  <a:gd name="T19" fmla="*/ 115 h 115"/>
                  <a:gd name="T20" fmla="*/ 0 w 123"/>
                  <a:gd name="T21" fmla="*/ 115 h 115"/>
                  <a:gd name="T22" fmla="*/ 0 w 123"/>
                  <a:gd name="T23" fmla="*/ 0 h 115"/>
                  <a:gd name="T24" fmla="*/ 31 w 123"/>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3" h="115">
                    <a:moveTo>
                      <a:pt x="31" y="0"/>
                    </a:moveTo>
                    <a:lnTo>
                      <a:pt x="31" y="47"/>
                    </a:lnTo>
                    <a:lnTo>
                      <a:pt x="92" y="47"/>
                    </a:lnTo>
                    <a:lnTo>
                      <a:pt x="92" y="0"/>
                    </a:lnTo>
                    <a:lnTo>
                      <a:pt x="123" y="0"/>
                    </a:lnTo>
                    <a:lnTo>
                      <a:pt x="123" y="115"/>
                    </a:lnTo>
                    <a:lnTo>
                      <a:pt x="92" y="115"/>
                    </a:lnTo>
                    <a:lnTo>
                      <a:pt x="92" y="64"/>
                    </a:lnTo>
                    <a:lnTo>
                      <a:pt x="31" y="64"/>
                    </a:lnTo>
                    <a:lnTo>
                      <a:pt x="31" y="115"/>
                    </a:lnTo>
                    <a:lnTo>
                      <a:pt x="0" y="115"/>
                    </a:lnTo>
                    <a:lnTo>
                      <a:pt x="0" y="0"/>
                    </a:lnTo>
                    <a:lnTo>
                      <a:pt x="31" y="0"/>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25" name="Freeform 24"/>
              <p:cNvSpPr>
                <a:spLocks/>
              </p:cNvSpPr>
              <p:nvPr/>
            </p:nvSpPr>
            <p:spPr bwMode="auto">
              <a:xfrm>
                <a:off x="3239" y="1397"/>
                <a:ext cx="123" cy="115"/>
              </a:xfrm>
              <a:custGeom>
                <a:avLst/>
                <a:gdLst>
                  <a:gd name="T0" fmla="*/ 31 w 123"/>
                  <a:gd name="T1" fmla="*/ 0 h 115"/>
                  <a:gd name="T2" fmla="*/ 31 w 123"/>
                  <a:gd name="T3" fmla="*/ 47 h 115"/>
                  <a:gd name="T4" fmla="*/ 92 w 123"/>
                  <a:gd name="T5" fmla="*/ 47 h 115"/>
                  <a:gd name="T6" fmla="*/ 92 w 123"/>
                  <a:gd name="T7" fmla="*/ 0 h 115"/>
                  <a:gd name="T8" fmla="*/ 123 w 123"/>
                  <a:gd name="T9" fmla="*/ 0 h 115"/>
                  <a:gd name="T10" fmla="*/ 123 w 123"/>
                  <a:gd name="T11" fmla="*/ 115 h 115"/>
                  <a:gd name="T12" fmla="*/ 92 w 123"/>
                  <a:gd name="T13" fmla="*/ 115 h 115"/>
                  <a:gd name="T14" fmla="*/ 92 w 123"/>
                  <a:gd name="T15" fmla="*/ 64 h 115"/>
                  <a:gd name="T16" fmla="*/ 31 w 123"/>
                  <a:gd name="T17" fmla="*/ 64 h 115"/>
                  <a:gd name="T18" fmla="*/ 31 w 123"/>
                  <a:gd name="T19" fmla="*/ 115 h 115"/>
                  <a:gd name="T20" fmla="*/ 0 w 123"/>
                  <a:gd name="T21" fmla="*/ 115 h 115"/>
                  <a:gd name="T22" fmla="*/ 0 w 123"/>
                  <a:gd name="T23" fmla="*/ 0 h 115"/>
                  <a:gd name="T24" fmla="*/ 31 w 123"/>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3" h="115">
                    <a:moveTo>
                      <a:pt x="31" y="0"/>
                    </a:moveTo>
                    <a:lnTo>
                      <a:pt x="31" y="47"/>
                    </a:lnTo>
                    <a:lnTo>
                      <a:pt x="92" y="47"/>
                    </a:lnTo>
                    <a:lnTo>
                      <a:pt x="92" y="0"/>
                    </a:lnTo>
                    <a:lnTo>
                      <a:pt x="123" y="0"/>
                    </a:lnTo>
                    <a:lnTo>
                      <a:pt x="123" y="115"/>
                    </a:lnTo>
                    <a:lnTo>
                      <a:pt x="92" y="115"/>
                    </a:lnTo>
                    <a:lnTo>
                      <a:pt x="92" y="64"/>
                    </a:lnTo>
                    <a:lnTo>
                      <a:pt x="31" y="64"/>
                    </a:lnTo>
                    <a:lnTo>
                      <a:pt x="31" y="115"/>
                    </a:lnTo>
                    <a:lnTo>
                      <a:pt x="0" y="115"/>
                    </a:lnTo>
                    <a:lnTo>
                      <a:pt x="0" y="0"/>
                    </a:lnTo>
                    <a:lnTo>
                      <a:pt x="31" y="0"/>
                    </a:lnTo>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26" name="Rectangle 25"/>
              <p:cNvSpPr>
                <a:spLocks noChangeArrowheads="1"/>
              </p:cNvSpPr>
              <p:nvPr/>
            </p:nvSpPr>
            <p:spPr bwMode="auto">
              <a:xfrm>
                <a:off x="3385" y="1397"/>
                <a:ext cx="31" cy="115"/>
              </a:xfrm>
              <a:prstGeom prst="rect">
                <a:avLst/>
              </a:prstGeom>
              <a:solidFill>
                <a:srgbClr val="1A1A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27" name="Freeform 26"/>
              <p:cNvSpPr>
                <a:spLocks/>
              </p:cNvSpPr>
              <p:nvPr/>
            </p:nvSpPr>
            <p:spPr bwMode="auto">
              <a:xfrm>
                <a:off x="3664" y="1394"/>
                <a:ext cx="130" cy="121"/>
              </a:xfrm>
              <a:custGeom>
                <a:avLst/>
                <a:gdLst>
                  <a:gd name="T0" fmla="*/ 2 w 55"/>
                  <a:gd name="T1" fmla="*/ 36 h 51"/>
                  <a:gd name="T2" fmla="*/ 0 w 55"/>
                  <a:gd name="T3" fmla="*/ 26 h 51"/>
                  <a:gd name="T4" fmla="*/ 4 w 55"/>
                  <a:gd name="T5" fmla="*/ 12 h 51"/>
                  <a:gd name="T6" fmla="*/ 15 w 55"/>
                  <a:gd name="T7" fmla="*/ 2 h 51"/>
                  <a:gd name="T8" fmla="*/ 29 w 55"/>
                  <a:gd name="T9" fmla="*/ 0 h 51"/>
                  <a:gd name="T10" fmla="*/ 45 w 55"/>
                  <a:gd name="T11" fmla="*/ 3 h 51"/>
                  <a:gd name="T12" fmla="*/ 55 w 55"/>
                  <a:gd name="T13" fmla="*/ 15 h 51"/>
                  <a:gd name="T14" fmla="*/ 55 w 55"/>
                  <a:gd name="T15" fmla="*/ 18 h 51"/>
                  <a:gd name="T16" fmla="*/ 41 w 55"/>
                  <a:gd name="T17" fmla="*/ 18 h 51"/>
                  <a:gd name="T18" fmla="*/ 41 w 55"/>
                  <a:gd name="T19" fmla="*/ 14 h 51"/>
                  <a:gd name="T20" fmla="*/ 35 w 55"/>
                  <a:gd name="T21" fmla="*/ 8 h 51"/>
                  <a:gd name="T22" fmla="*/ 29 w 55"/>
                  <a:gd name="T23" fmla="*/ 7 h 51"/>
                  <a:gd name="T24" fmla="*/ 23 w 55"/>
                  <a:gd name="T25" fmla="*/ 9 h 51"/>
                  <a:gd name="T26" fmla="*/ 16 w 55"/>
                  <a:gd name="T27" fmla="*/ 16 h 51"/>
                  <a:gd name="T28" fmla="*/ 14 w 55"/>
                  <a:gd name="T29" fmla="*/ 26 h 51"/>
                  <a:gd name="T30" fmla="*/ 15 w 55"/>
                  <a:gd name="T31" fmla="*/ 35 h 51"/>
                  <a:gd name="T32" fmla="*/ 22 w 55"/>
                  <a:gd name="T33" fmla="*/ 42 h 51"/>
                  <a:gd name="T34" fmla="*/ 29 w 55"/>
                  <a:gd name="T35" fmla="*/ 44 h 51"/>
                  <a:gd name="T36" fmla="*/ 35 w 55"/>
                  <a:gd name="T37" fmla="*/ 43 h 51"/>
                  <a:gd name="T38" fmla="*/ 41 w 55"/>
                  <a:gd name="T39" fmla="*/ 38 h 51"/>
                  <a:gd name="T40" fmla="*/ 42 w 55"/>
                  <a:gd name="T41" fmla="*/ 32 h 51"/>
                  <a:gd name="T42" fmla="*/ 55 w 55"/>
                  <a:gd name="T43" fmla="*/ 32 h 51"/>
                  <a:gd name="T44" fmla="*/ 55 w 55"/>
                  <a:gd name="T45" fmla="*/ 37 h 51"/>
                  <a:gd name="T46" fmla="*/ 46 w 55"/>
                  <a:gd name="T47" fmla="*/ 48 h 51"/>
                  <a:gd name="T48" fmla="*/ 29 w 55"/>
                  <a:gd name="T49" fmla="*/ 51 h 51"/>
                  <a:gd name="T50" fmla="*/ 16 w 55"/>
                  <a:gd name="T51" fmla="*/ 49 h 51"/>
                  <a:gd name="T52" fmla="*/ 2 w 55"/>
                  <a:gd name="T53"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51">
                    <a:moveTo>
                      <a:pt x="2" y="36"/>
                    </a:moveTo>
                    <a:cubicBezTo>
                      <a:pt x="1" y="33"/>
                      <a:pt x="0" y="30"/>
                      <a:pt x="0" y="26"/>
                    </a:cubicBezTo>
                    <a:cubicBezTo>
                      <a:pt x="0" y="21"/>
                      <a:pt x="1" y="16"/>
                      <a:pt x="4" y="12"/>
                    </a:cubicBezTo>
                    <a:cubicBezTo>
                      <a:pt x="6" y="8"/>
                      <a:pt x="10" y="4"/>
                      <a:pt x="15" y="2"/>
                    </a:cubicBezTo>
                    <a:cubicBezTo>
                      <a:pt x="19" y="1"/>
                      <a:pt x="24" y="0"/>
                      <a:pt x="29" y="0"/>
                    </a:cubicBezTo>
                    <a:cubicBezTo>
                      <a:pt x="35" y="0"/>
                      <a:pt x="40" y="1"/>
                      <a:pt x="45" y="3"/>
                    </a:cubicBezTo>
                    <a:cubicBezTo>
                      <a:pt x="50" y="5"/>
                      <a:pt x="54" y="10"/>
                      <a:pt x="55" y="15"/>
                    </a:cubicBezTo>
                    <a:cubicBezTo>
                      <a:pt x="55" y="16"/>
                      <a:pt x="55" y="17"/>
                      <a:pt x="55" y="18"/>
                    </a:cubicBezTo>
                    <a:cubicBezTo>
                      <a:pt x="41" y="18"/>
                      <a:pt x="41" y="18"/>
                      <a:pt x="41" y="18"/>
                    </a:cubicBezTo>
                    <a:cubicBezTo>
                      <a:pt x="41" y="16"/>
                      <a:pt x="41" y="15"/>
                      <a:pt x="41" y="14"/>
                    </a:cubicBezTo>
                    <a:cubicBezTo>
                      <a:pt x="40" y="11"/>
                      <a:pt x="38" y="9"/>
                      <a:pt x="35" y="8"/>
                    </a:cubicBezTo>
                    <a:cubicBezTo>
                      <a:pt x="33" y="8"/>
                      <a:pt x="31" y="7"/>
                      <a:pt x="29" y="7"/>
                    </a:cubicBezTo>
                    <a:cubicBezTo>
                      <a:pt x="27" y="7"/>
                      <a:pt x="25" y="8"/>
                      <a:pt x="23" y="9"/>
                    </a:cubicBezTo>
                    <a:cubicBezTo>
                      <a:pt x="19" y="10"/>
                      <a:pt x="17" y="12"/>
                      <a:pt x="16" y="16"/>
                    </a:cubicBezTo>
                    <a:cubicBezTo>
                      <a:pt x="14" y="19"/>
                      <a:pt x="14" y="22"/>
                      <a:pt x="14" y="26"/>
                    </a:cubicBezTo>
                    <a:cubicBezTo>
                      <a:pt x="14" y="29"/>
                      <a:pt x="14" y="32"/>
                      <a:pt x="15" y="35"/>
                    </a:cubicBezTo>
                    <a:cubicBezTo>
                      <a:pt x="16" y="38"/>
                      <a:pt x="19" y="41"/>
                      <a:pt x="22" y="42"/>
                    </a:cubicBezTo>
                    <a:cubicBezTo>
                      <a:pt x="24" y="43"/>
                      <a:pt x="27" y="44"/>
                      <a:pt x="29" y="44"/>
                    </a:cubicBezTo>
                    <a:cubicBezTo>
                      <a:pt x="31" y="44"/>
                      <a:pt x="33" y="43"/>
                      <a:pt x="35" y="43"/>
                    </a:cubicBezTo>
                    <a:cubicBezTo>
                      <a:pt x="38" y="42"/>
                      <a:pt x="40" y="40"/>
                      <a:pt x="41" y="38"/>
                    </a:cubicBezTo>
                    <a:cubicBezTo>
                      <a:pt x="41" y="36"/>
                      <a:pt x="42" y="34"/>
                      <a:pt x="42" y="32"/>
                    </a:cubicBezTo>
                    <a:cubicBezTo>
                      <a:pt x="55" y="32"/>
                      <a:pt x="55" y="32"/>
                      <a:pt x="55" y="32"/>
                    </a:cubicBezTo>
                    <a:cubicBezTo>
                      <a:pt x="55" y="34"/>
                      <a:pt x="55" y="36"/>
                      <a:pt x="55" y="37"/>
                    </a:cubicBezTo>
                    <a:cubicBezTo>
                      <a:pt x="54" y="42"/>
                      <a:pt x="50" y="46"/>
                      <a:pt x="46" y="48"/>
                    </a:cubicBezTo>
                    <a:cubicBezTo>
                      <a:pt x="41" y="50"/>
                      <a:pt x="35" y="51"/>
                      <a:pt x="29" y="51"/>
                    </a:cubicBezTo>
                    <a:cubicBezTo>
                      <a:pt x="24" y="51"/>
                      <a:pt x="20" y="50"/>
                      <a:pt x="16" y="49"/>
                    </a:cubicBezTo>
                    <a:cubicBezTo>
                      <a:pt x="10" y="47"/>
                      <a:pt x="4" y="43"/>
                      <a:pt x="2" y="36"/>
                    </a:cubicBezTo>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28" name="Freeform 27"/>
              <p:cNvSpPr>
                <a:spLocks/>
              </p:cNvSpPr>
              <p:nvPr/>
            </p:nvSpPr>
            <p:spPr bwMode="auto">
              <a:xfrm>
                <a:off x="3182" y="1546"/>
                <a:ext cx="29" cy="73"/>
              </a:xfrm>
              <a:custGeom>
                <a:avLst/>
                <a:gdLst>
                  <a:gd name="T0" fmla="*/ 12 w 12"/>
                  <a:gd name="T1" fmla="*/ 0 h 31"/>
                  <a:gd name="T2" fmla="*/ 0 w 12"/>
                  <a:gd name="T3" fmla="*/ 1 h 31"/>
                  <a:gd name="T4" fmla="*/ 0 w 12"/>
                  <a:gd name="T5" fmla="*/ 2 h 31"/>
                  <a:gd name="T6" fmla="*/ 1 w 12"/>
                  <a:gd name="T7" fmla="*/ 2 h 31"/>
                  <a:gd name="T8" fmla="*/ 5 w 12"/>
                  <a:gd name="T9" fmla="*/ 6 h 31"/>
                  <a:gd name="T10" fmla="*/ 5 w 12"/>
                  <a:gd name="T11" fmla="*/ 31 h 31"/>
                  <a:gd name="T12" fmla="*/ 12 w 12"/>
                  <a:gd name="T13" fmla="*/ 31 h 31"/>
                  <a:gd name="T14" fmla="*/ 12 w 12"/>
                  <a:gd name="T15" fmla="*/ 0 h 31"/>
                  <a:gd name="T16" fmla="*/ 12 w 12"/>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31">
                    <a:moveTo>
                      <a:pt x="12" y="0"/>
                    </a:moveTo>
                    <a:cubicBezTo>
                      <a:pt x="0" y="1"/>
                      <a:pt x="0" y="1"/>
                      <a:pt x="0" y="1"/>
                    </a:cubicBezTo>
                    <a:cubicBezTo>
                      <a:pt x="0" y="2"/>
                      <a:pt x="0" y="2"/>
                      <a:pt x="0" y="2"/>
                    </a:cubicBezTo>
                    <a:cubicBezTo>
                      <a:pt x="1" y="2"/>
                      <a:pt x="1" y="2"/>
                      <a:pt x="1" y="2"/>
                    </a:cubicBezTo>
                    <a:cubicBezTo>
                      <a:pt x="5" y="3"/>
                      <a:pt x="5" y="3"/>
                      <a:pt x="5" y="6"/>
                    </a:cubicBezTo>
                    <a:cubicBezTo>
                      <a:pt x="5" y="31"/>
                      <a:pt x="5" y="31"/>
                      <a:pt x="5" y="31"/>
                    </a:cubicBezTo>
                    <a:cubicBezTo>
                      <a:pt x="12" y="31"/>
                      <a:pt x="12" y="31"/>
                      <a:pt x="12" y="31"/>
                    </a:cubicBezTo>
                    <a:cubicBezTo>
                      <a:pt x="12" y="0"/>
                      <a:pt x="12" y="0"/>
                      <a:pt x="12" y="0"/>
                    </a:cubicBezTo>
                    <a:cubicBezTo>
                      <a:pt x="12" y="0"/>
                      <a:pt x="12" y="0"/>
                      <a:pt x="12" y="0"/>
                    </a:cubicBezTo>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29" name="Freeform 28"/>
              <p:cNvSpPr>
                <a:spLocks/>
              </p:cNvSpPr>
              <p:nvPr/>
            </p:nvSpPr>
            <p:spPr bwMode="auto">
              <a:xfrm>
                <a:off x="3227" y="1567"/>
                <a:ext cx="57" cy="52"/>
              </a:xfrm>
              <a:custGeom>
                <a:avLst/>
                <a:gdLst>
                  <a:gd name="T0" fmla="*/ 17 w 24"/>
                  <a:gd name="T1" fmla="*/ 0 h 22"/>
                  <a:gd name="T2" fmla="*/ 9 w 24"/>
                  <a:gd name="T3" fmla="*/ 4 h 22"/>
                  <a:gd name="T4" fmla="*/ 9 w 24"/>
                  <a:gd name="T5" fmla="*/ 0 h 22"/>
                  <a:gd name="T6" fmla="*/ 9 w 24"/>
                  <a:gd name="T7" fmla="*/ 0 h 22"/>
                  <a:gd name="T8" fmla="*/ 0 w 24"/>
                  <a:gd name="T9" fmla="*/ 1 h 22"/>
                  <a:gd name="T10" fmla="*/ 0 w 24"/>
                  <a:gd name="T11" fmla="*/ 3 h 22"/>
                  <a:gd name="T12" fmla="*/ 0 w 24"/>
                  <a:gd name="T13" fmla="*/ 3 h 22"/>
                  <a:gd name="T14" fmla="*/ 4 w 24"/>
                  <a:gd name="T15" fmla="*/ 6 h 22"/>
                  <a:gd name="T16" fmla="*/ 4 w 24"/>
                  <a:gd name="T17" fmla="*/ 22 h 22"/>
                  <a:gd name="T18" fmla="*/ 9 w 24"/>
                  <a:gd name="T19" fmla="*/ 22 h 22"/>
                  <a:gd name="T20" fmla="*/ 9 w 24"/>
                  <a:gd name="T21" fmla="*/ 10 h 22"/>
                  <a:gd name="T22" fmla="*/ 15 w 24"/>
                  <a:gd name="T23" fmla="*/ 4 h 22"/>
                  <a:gd name="T24" fmla="*/ 18 w 24"/>
                  <a:gd name="T25" fmla="*/ 10 h 22"/>
                  <a:gd name="T26" fmla="*/ 18 w 24"/>
                  <a:gd name="T27" fmla="*/ 22 h 22"/>
                  <a:gd name="T28" fmla="*/ 24 w 24"/>
                  <a:gd name="T29" fmla="*/ 22 h 22"/>
                  <a:gd name="T30" fmla="*/ 24 w 24"/>
                  <a:gd name="T31" fmla="*/ 6 h 22"/>
                  <a:gd name="T32" fmla="*/ 17 w 24"/>
                  <a:gd name="T3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2">
                    <a:moveTo>
                      <a:pt x="17" y="0"/>
                    </a:moveTo>
                    <a:cubicBezTo>
                      <a:pt x="13" y="0"/>
                      <a:pt x="11" y="3"/>
                      <a:pt x="9" y="4"/>
                    </a:cubicBezTo>
                    <a:cubicBezTo>
                      <a:pt x="9" y="3"/>
                      <a:pt x="9" y="0"/>
                      <a:pt x="9" y="0"/>
                    </a:cubicBezTo>
                    <a:cubicBezTo>
                      <a:pt x="9" y="0"/>
                      <a:pt x="9" y="0"/>
                      <a:pt x="9" y="0"/>
                    </a:cubicBezTo>
                    <a:cubicBezTo>
                      <a:pt x="0" y="1"/>
                      <a:pt x="0" y="1"/>
                      <a:pt x="0" y="1"/>
                    </a:cubicBezTo>
                    <a:cubicBezTo>
                      <a:pt x="0" y="3"/>
                      <a:pt x="0" y="3"/>
                      <a:pt x="0" y="3"/>
                    </a:cubicBezTo>
                    <a:cubicBezTo>
                      <a:pt x="0" y="3"/>
                      <a:pt x="0" y="3"/>
                      <a:pt x="0" y="3"/>
                    </a:cubicBezTo>
                    <a:cubicBezTo>
                      <a:pt x="3" y="3"/>
                      <a:pt x="4" y="4"/>
                      <a:pt x="4" y="6"/>
                    </a:cubicBezTo>
                    <a:cubicBezTo>
                      <a:pt x="4" y="22"/>
                      <a:pt x="4" y="22"/>
                      <a:pt x="4" y="22"/>
                    </a:cubicBezTo>
                    <a:cubicBezTo>
                      <a:pt x="9" y="22"/>
                      <a:pt x="9" y="22"/>
                      <a:pt x="9" y="22"/>
                    </a:cubicBezTo>
                    <a:cubicBezTo>
                      <a:pt x="9" y="10"/>
                      <a:pt x="9" y="10"/>
                      <a:pt x="9" y="10"/>
                    </a:cubicBezTo>
                    <a:cubicBezTo>
                      <a:pt x="9" y="7"/>
                      <a:pt x="12" y="4"/>
                      <a:pt x="15" y="4"/>
                    </a:cubicBezTo>
                    <a:cubicBezTo>
                      <a:pt x="18" y="4"/>
                      <a:pt x="18" y="6"/>
                      <a:pt x="18" y="10"/>
                    </a:cubicBezTo>
                    <a:cubicBezTo>
                      <a:pt x="18" y="22"/>
                      <a:pt x="18" y="22"/>
                      <a:pt x="18" y="22"/>
                    </a:cubicBezTo>
                    <a:cubicBezTo>
                      <a:pt x="24" y="22"/>
                      <a:pt x="24" y="22"/>
                      <a:pt x="24" y="22"/>
                    </a:cubicBezTo>
                    <a:cubicBezTo>
                      <a:pt x="24" y="6"/>
                      <a:pt x="24" y="6"/>
                      <a:pt x="24" y="6"/>
                    </a:cubicBezTo>
                    <a:cubicBezTo>
                      <a:pt x="24" y="2"/>
                      <a:pt x="22" y="0"/>
                      <a:pt x="17" y="0"/>
                    </a:cubicBezTo>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30" name="Freeform 29"/>
              <p:cNvSpPr>
                <a:spLocks/>
              </p:cNvSpPr>
              <p:nvPr/>
            </p:nvSpPr>
            <p:spPr bwMode="auto">
              <a:xfrm>
                <a:off x="3300" y="1567"/>
                <a:ext cx="38" cy="52"/>
              </a:xfrm>
              <a:custGeom>
                <a:avLst/>
                <a:gdLst>
                  <a:gd name="T0" fmla="*/ 9 w 16"/>
                  <a:gd name="T1" fmla="*/ 8 h 22"/>
                  <a:gd name="T2" fmla="*/ 5 w 16"/>
                  <a:gd name="T3" fmla="*/ 5 h 22"/>
                  <a:gd name="T4" fmla="*/ 8 w 16"/>
                  <a:gd name="T5" fmla="*/ 3 h 22"/>
                  <a:gd name="T6" fmla="*/ 14 w 16"/>
                  <a:gd name="T7" fmla="*/ 4 h 22"/>
                  <a:gd name="T8" fmla="*/ 14 w 16"/>
                  <a:gd name="T9" fmla="*/ 5 h 22"/>
                  <a:gd name="T10" fmla="*/ 14 w 16"/>
                  <a:gd name="T11" fmla="*/ 1 h 22"/>
                  <a:gd name="T12" fmla="*/ 14 w 16"/>
                  <a:gd name="T13" fmla="*/ 0 h 22"/>
                  <a:gd name="T14" fmla="*/ 8 w 16"/>
                  <a:gd name="T15" fmla="*/ 0 h 22"/>
                  <a:gd name="T16" fmla="*/ 0 w 16"/>
                  <a:gd name="T17" fmla="*/ 6 h 22"/>
                  <a:gd name="T18" fmla="*/ 6 w 16"/>
                  <a:gd name="T19" fmla="*/ 13 h 22"/>
                  <a:gd name="T20" fmla="*/ 11 w 16"/>
                  <a:gd name="T21" fmla="*/ 17 h 22"/>
                  <a:gd name="T22" fmla="*/ 7 w 16"/>
                  <a:gd name="T23" fmla="*/ 19 h 22"/>
                  <a:gd name="T24" fmla="*/ 0 w 16"/>
                  <a:gd name="T25" fmla="*/ 17 h 22"/>
                  <a:gd name="T26" fmla="*/ 0 w 16"/>
                  <a:gd name="T27" fmla="*/ 17 h 22"/>
                  <a:gd name="T28" fmla="*/ 0 w 16"/>
                  <a:gd name="T29" fmla="*/ 21 h 22"/>
                  <a:gd name="T30" fmla="*/ 0 w 16"/>
                  <a:gd name="T31" fmla="*/ 21 h 22"/>
                  <a:gd name="T32" fmla="*/ 7 w 16"/>
                  <a:gd name="T33" fmla="*/ 22 h 22"/>
                  <a:gd name="T34" fmla="*/ 16 w 16"/>
                  <a:gd name="T35" fmla="*/ 16 h 22"/>
                  <a:gd name="T36" fmla="*/ 9 w 16"/>
                  <a:gd name="T37"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22">
                    <a:moveTo>
                      <a:pt x="9" y="8"/>
                    </a:moveTo>
                    <a:cubicBezTo>
                      <a:pt x="7" y="7"/>
                      <a:pt x="5" y="6"/>
                      <a:pt x="5" y="5"/>
                    </a:cubicBezTo>
                    <a:cubicBezTo>
                      <a:pt x="5" y="3"/>
                      <a:pt x="7" y="3"/>
                      <a:pt x="8" y="3"/>
                    </a:cubicBezTo>
                    <a:cubicBezTo>
                      <a:pt x="11" y="3"/>
                      <a:pt x="13" y="4"/>
                      <a:pt x="14" y="4"/>
                    </a:cubicBezTo>
                    <a:cubicBezTo>
                      <a:pt x="14" y="5"/>
                      <a:pt x="14" y="5"/>
                      <a:pt x="14" y="5"/>
                    </a:cubicBezTo>
                    <a:cubicBezTo>
                      <a:pt x="14" y="1"/>
                      <a:pt x="14" y="1"/>
                      <a:pt x="14" y="1"/>
                    </a:cubicBezTo>
                    <a:cubicBezTo>
                      <a:pt x="14" y="0"/>
                      <a:pt x="14" y="0"/>
                      <a:pt x="14" y="0"/>
                    </a:cubicBezTo>
                    <a:cubicBezTo>
                      <a:pt x="13" y="0"/>
                      <a:pt x="11" y="0"/>
                      <a:pt x="8" y="0"/>
                    </a:cubicBezTo>
                    <a:cubicBezTo>
                      <a:pt x="3" y="0"/>
                      <a:pt x="0" y="2"/>
                      <a:pt x="0" y="6"/>
                    </a:cubicBezTo>
                    <a:cubicBezTo>
                      <a:pt x="0" y="10"/>
                      <a:pt x="3" y="11"/>
                      <a:pt x="6" y="13"/>
                    </a:cubicBezTo>
                    <a:cubicBezTo>
                      <a:pt x="8" y="14"/>
                      <a:pt x="11" y="15"/>
                      <a:pt x="11" y="17"/>
                    </a:cubicBezTo>
                    <a:cubicBezTo>
                      <a:pt x="11" y="18"/>
                      <a:pt x="9" y="19"/>
                      <a:pt x="7" y="19"/>
                    </a:cubicBezTo>
                    <a:cubicBezTo>
                      <a:pt x="4" y="19"/>
                      <a:pt x="2" y="18"/>
                      <a:pt x="0" y="17"/>
                    </a:cubicBezTo>
                    <a:cubicBezTo>
                      <a:pt x="0" y="17"/>
                      <a:pt x="0" y="17"/>
                      <a:pt x="0" y="17"/>
                    </a:cubicBezTo>
                    <a:cubicBezTo>
                      <a:pt x="0" y="21"/>
                      <a:pt x="0" y="21"/>
                      <a:pt x="0" y="21"/>
                    </a:cubicBezTo>
                    <a:cubicBezTo>
                      <a:pt x="0" y="21"/>
                      <a:pt x="0" y="21"/>
                      <a:pt x="0" y="21"/>
                    </a:cubicBezTo>
                    <a:cubicBezTo>
                      <a:pt x="1" y="22"/>
                      <a:pt x="4" y="22"/>
                      <a:pt x="7" y="22"/>
                    </a:cubicBezTo>
                    <a:cubicBezTo>
                      <a:pt x="12" y="22"/>
                      <a:pt x="16" y="20"/>
                      <a:pt x="16" y="16"/>
                    </a:cubicBezTo>
                    <a:cubicBezTo>
                      <a:pt x="16" y="12"/>
                      <a:pt x="12" y="10"/>
                      <a:pt x="9" y="8"/>
                    </a:cubicBezTo>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31" name="Freeform 30"/>
              <p:cNvSpPr>
                <a:spLocks noEditPoints="1"/>
              </p:cNvSpPr>
              <p:nvPr/>
            </p:nvSpPr>
            <p:spPr bwMode="auto">
              <a:xfrm>
                <a:off x="3345" y="1567"/>
                <a:ext cx="59" cy="73"/>
              </a:xfrm>
              <a:custGeom>
                <a:avLst/>
                <a:gdLst>
                  <a:gd name="T0" fmla="*/ 16 w 25"/>
                  <a:gd name="T1" fmla="*/ 0 h 31"/>
                  <a:gd name="T2" fmla="*/ 10 w 25"/>
                  <a:gd name="T3" fmla="*/ 3 h 31"/>
                  <a:gd name="T4" fmla="*/ 10 w 25"/>
                  <a:gd name="T5" fmla="*/ 0 h 31"/>
                  <a:gd name="T6" fmla="*/ 9 w 25"/>
                  <a:gd name="T7" fmla="*/ 0 h 31"/>
                  <a:gd name="T8" fmla="*/ 0 w 25"/>
                  <a:gd name="T9" fmla="*/ 1 h 31"/>
                  <a:gd name="T10" fmla="*/ 0 w 25"/>
                  <a:gd name="T11" fmla="*/ 3 h 31"/>
                  <a:gd name="T12" fmla="*/ 0 w 25"/>
                  <a:gd name="T13" fmla="*/ 3 h 31"/>
                  <a:gd name="T14" fmla="*/ 4 w 25"/>
                  <a:gd name="T15" fmla="*/ 6 h 31"/>
                  <a:gd name="T16" fmla="*/ 4 w 25"/>
                  <a:gd name="T17" fmla="*/ 31 h 31"/>
                  <a:gd name="T18" fmla="*/ 10 w 25"/>
                  <a:gd name="T19" fmla="*/ 31 h 31"/>
                  <a:gd name="T20" fmla="*/ 10 w 25"/>
                  <a:gd name="T21" fmla="*/ 20 h 31"/>
                  <a:gd name="T22" fmla="*/ 16 w 25"/>
                  <a:gd name="T23" fmla="*/ 22 h 31"/>
                  <a:gd name="T24" fmla="*/ 25 w 25"/>
                  <a:gd name="T25" fmla="*/ 11 h 31"/>
                  <a:gd name="T26" fmla="*/ 16 w 25"/>
                  <a:gd name="T27" fmla="*/ 0 h 31"/>
                  <a:gd name="T28" fmla="*/ 14 w 25"/>
                  <a:gd name="T29" fmla="*/ 3 h 31"/>
                  <a:gd name="T30" fmla="*/ 19 w 25"/>
                  <a:gd name="T31" fmla="*/ 11 h 31"/>
                  <a:gd name="T32" fmla="*/ 14 w 25"/>
                  <a:gd name="T33" fmla="*/ 19 h 31"/>
                  <a:gd name="T34" fmla="*/ 10 w 25"/>
                  <a:gd name="T35" fmla="*/ 12 h 31"/>
                  <a:gd name="T36" fmla="*/ 10 w 25"/>
                  <a:gd name="T37" fmla="*/ 10 h 31"/>
                  <a:gd name="T38" fmla="*/ 14 w 25"/>
                  <a:gd name="T39"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31">
                    <a:moveTo>
                      <a:pt x="16" y="0"/>
                    </a:moveTo>
                    <a:cubicBezTo>
                      <a:pt x="14" y="0"/>
                      <a:pt x="12" y="1"/>
                      <a:pt x="10" y="3"/>
                    </a:cubicBezTo>
                    <a:cubicBezTo>
                      <a:pt x="10" y="2"/>
                      <a:pt x="10" y="0"/>
                      <a:pt x="10" y="0"/>
                    </a:cubicBezTo>
                    <a:cubicBezTo>
                      <a:pt x="9" y="0"/>
                      <a:pt x="9" y="0"/>
                      <a:pt x="9" y="0"/>
                    </a:cubicBezTo>
                    <a:cubicBezTo>
                      <a:pt x="0" y="1"/>
                      <a:pt x="0" y="1"/>
                      <a:pt x="0" y="1"/>
                    </a:cubicBezTo>
                    <a:cubicBezTo>
                      <a:pt x="0" y="3"/>
                      <a:pt x="0" y="3"/>
                      <a:pt x="0" y="3"/>
                    </a:cubicBezTo>
                    <a:cubicBezTo>
                      <a:pt x="0" y="3"/>
                      <a:pt x="0" y="3"/>
                      <a:pt x="0" y="3"/>
                    </a:cubicBezTo>
                    <a:cubicBezTo>
                      <a:pt x="3" y="3"/>
                      <a:pt x="4" y="4"/>
                      <a:pt x="4" y="6"/>
                    </a:cubicBezTo>
                    <a:cubicBezTo>
                      <a:pt x="4" y="31"/>
                      <a:pt x="4" y="31"/>
                      <a:pt x="4" y="31"/>
                    </a:cubicBezTo>
                    <a:cubicBezTo>
                      <a:pt x="10" y="31"/>
                      <a:pt x="10" y="31"/>
                      <a:pt x="10" y="31"/>
                    </a:cubicBezTo>
                    <a:cubicBezTo>
                      <a:pt x="10" y="31"/>
                      <a:pt x="10" y="21"/>
                      <a:pt x="10" y="20"/>
                    </a:cubicBezTo>
                    <a:cubicBezTo>
                      <a:pt x="11" y="21"/>
                      <a:pt x="13" y="22"/>
                      <a:pt x="16" y="22"/>
                    </a:cubicBezTo>
                    <a:cubicBezTo>
                      <a:pt x="22" y="22"/>
                      <a:pt x="25" y="18"/>
                      <a:pt x="25" y="11"/>
                    </a:cubicBezTo>
                    <a:cubicBezTo>
                      <a:pt x="25" y="4"/>
                      <a:pt x="22" y="0"/>
                      <a:pt x="16" y="0"/>
                    </a:cubicBezTo>
                    <a:moveTo>
                      <a:pt x="14" y="3"/>
                    </a:moveTo>
                    <a:cubicBezTo>
                      <a:pt x="18" y="3"/>
                      <a:pt x="19" y="7"/>
                      <a:pt x="19" y="11"/>
                    </a:cubicBezTo>
                    <a:cubicBezTo>
                      <a:pt x="19" y="16"/>
                      <a:pt x="17" y="19"/>
                      <a:pt x="14" y="19"/>
                    </a:cubicBezTo>
                    <a:cubicBezTo>
                      <a:pt x="11" y="19"/>
                      <a:pt x="10" y="15"/>
                      <a:pt x="10" y="12"/>
                    </a:cubicBezTo>
                    <a:cubicBezTo>
                      <a:pt x="10" y="10"/>
                      <a:pt x="10" y="10"/>
                      <a:pt x="10" y="10"/>
                    </a:cubicBezTo>
                    <a:cubicBezTo>
                      <a:pt x="10" y="8"/>
                      <a:pt x="10" y="3"/>
                      <a:pt x="14" y="3"/>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32" name="Freeform 31"/>
              <p:cNvSpPr>
                <a:spLocks/>
              </p:cNvSpPr>
              <p:nvPr/>
            </p:nvSpPr>
            <p:spPr bwMode="auto">
              <a:xfrm>
                <a:off x="3414" y="1567"/>
                <a:ext cx="23" cy="52"/>
              </a:xfrm>
              <a:custGeom>
                <a:avLst/>
                <a:gdLst>
                  <a:gd name="T0" fmla="*/ 0 w 10"/>
                  <a:gd name="T1" fmla="*/ 1 h 22"/>
                  <a:gd name="T2" fmla="*/ 0 w 10"/>
                  <a:gd name="T3" fmla="*/ 3 h 22"/>
                  <a:gd name="T4" fmla="*/ 1 w 10"/>
                  <a:gd name="T5" fmla="*/ 3 h 22"/>
                  <a:gd name="T6" fmla="*/ 4 w 10"/>
                  <a:gd name="T7" fmla="*/ 6 h 22"/>
                  <a:gd name="T8" fmla="*/ 4 w 10"/>
                  <a:gd name="T9" fmla="*/ 22 h 22"/>
                  <a:gd name="T10" fmla="*/ 10 w 10"/>
                  <a:gd name="T11" fmla="*/ 22 h 22"/>
                  <a:gd name="T12" fmla="*/ 10 w 10"/>
                  <a:gd name="T13" fmla="*/ 0 h 22"/>
                  <a:gd name="T14" fmla="*/ 9 w 10"/>
                  <a:gd name="T15" fmla="*/ 0 h 22"/>
                  <a:gd name="T16" fmla="*/ 0 w 10"/>
                  <a:gd name="T17"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2">
                    <a:moveTo>
                      <a:pt x="0" y="1"/>
                    </a:moveTo>
                    <a:cubicBezTo>
                      <a:pt x="0" y="3"/>
                      <a:pt x="0" y="3"/>
                      <a:pt x="0" y="3"/>
                    </a:cubicBezTo>
                    <a:cubicBezTo>
                      <a:pt x="1" y="3"/>
                      <a:pt x="1" y="3"/>
                      <a:pt x="1" y="3"/>
                    </a:cubicBezTo>
                    <a:cubicBezTo>
                      <a:pt x="3" y="3"/>
                      <a:pt x="4" y="4"/>
                      <a:pt x="4" y="6"/>
                    </a:cubicBezTo>
                    <a:cubicBezTo>
                      <a:pt x="4" y="22"/>
                      <a:pt x="4" y="22"/>
                      <a:pt x="4" y="22"/>
                    </a:cubicBezTo>
                    <a:cubicBezTo>
                      <a:pt x="10" y="22"/>
                      <a:pt x="10" y="22"/>
                      <a:pt x="10" y="22"/>
                    </a:cubicBezTo>
                    <a:cubicBezTo>
                      <a:pt x="10" y="0"/>
                      <a:pt x="10" y="0"/>
                      <a:pt x="10" y="0"/>
                    </a:cubicBezTo>
                    <a:cubicBezTo>
                      <a:pt x="9" y="0"/>
                      <a:pt x="9" y="0"/>
                      <a:pt x="9" y="0"/>
                    </a:cubicBezTo>
                    <a:cubicBezTo>
                      <a:pt x="0" y="1"/>
                      <a:pt x="0" y="1"/>
                      <a:pt x="0" y="1"/>
                    </a:cubicBezTo>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33" name="Oval 32"/>
              <p:cNvSpPr>
                <a:spLocks noChangeArrowheads="1"/>
              </p:cNvSpPr>
              <p:nvPr/>
            </p:nvSpPr>
            <p:spPr bwMode="auto">
              <a:xfrm>
                <a:off x="3421" y="1546"/>
                <a:ext cx="19" cy="14"/>
              </a:xfrm>
              <a:prstGeom prst="ellipse">
                <a:avLst/>
              </a:pr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34" name="Freeform 33"/>
              <p:cNvSpPr>
                <a:spLocks/>
              </p:cNvSpPr>
              <p:nvPr/>
            </p:nvSpPr>
            <p:spPr bwMode="auto">
              <a:xfrm>
                <a:off x="3449" y="1567"/>
                <a:ext cx="45" cy="52"/>
              </a:xfrm>
              <a:custGeom>
                <a:avLst/>
                <a:gdLst>
                  <a:gd name="T0" fmla="*/ 19 w 19"/>
                  <a:gd name="T1" fmla="*/ 5 h 22"/>
                  <a:gd name="T2" fmla="*/ 19 w 19"/>
                  <a:gd name="T3" fmla="*/ 0 h 22"/>
                  <a:gd name="T4" fmla="*/ 19 w 19"/>
                  <a:gd name="T5" fmla="*/ 0 h 22"/>
                  <a:gd name="T6" fmla="*/ 16 w 19"/>
                  <a:gd name="T7" fmla="*/ 0 h 22"/>
                  <a:gd name="T8" fmla="*/ 10 w 19"/>
                  <a:gd name="T9" fmla="*/ 4 h 22"/>
                  <a:gd name="T10" fmla="*/ 10 w 19"/>
                  <a:gd name="T11" fmla="*/ 0 h 22"/>
                  <a:gd name="T12" fmla="*/ 10 w 19"/>
                  <a:gd name="T13" fmla="*/ 0 h 22"/>
                  <a:gd name="T14" fmla="*/ 0 w 19"/>
                  <a:gd name="T15" fmla="*/ 1 h 22"/>
                  <a:gd name="T16" fmla="*/ 0 w 19"/>
                  <a:gd name="T17" fmla="*/ 3 h 22"/>
                  <a:gd name="T18" fmla="*/ 1 w 19"/>
                  <a:gd name="T19" fmla="*/ 3 h 22"/>
                  <a:gd name="T20" fmla="*/ 4 w 19"/>
                  <a:gd name="T21" fmla="*/ 6 h 22"/>
                  <a:gd name="T22" fmla="*/ 4 w 19"/>
                  <a:gd name="T23" fmla="*/ 22 h 22"/>
                  <a:gd name="T24" fmla="*/ 10 w 19"/>
                  <a:gd name="T25" fmla="*/ 22 h 22"/>
                  <a:gd name="T26" fmla="*/ 10 w 19"/>
                  <a:gd name="T27" fmla="*/ 11 h 22"/>
                  <a:gd name="T28" fmla="*/ 16 w 19"/>
                  <a:gd name="T29" fmla="*/ 4 h 22"/>
                  <a:gd name="T30" fmla="*/ 18 w 19"/>
                  <a:gd name="T31" fmla="*/ 5 h 22"/>
                  <a:gd name="T32" fmla="*/ 19 w 19"/>
                  <a:gd name="T33" fmla="*/ 5 h 22"/>
                  <a:gd name="T34" fmla="*/ 19 w 19"/>
                  <a:gd name="T35"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2">
                    <a:moveTo>
                      <a:pt x="19" y="5"/>
                    </a:moveTo>
                    <a:cubicBezTo>
                      <a:pt x="19" y="0"/>
                      <a:pt x="19" y="0"/>
                      <a:pt x="19" y="0"/>
                    </a:cubicBezTo>
                    <a:cubicBezTo>
                      <a:pt x="19" y="0"/>
                      <a:pt x="19" y="0"/>
                      <a:pt x="19" y="0"/>
                    </a:cubicBezTo>
                    <a:cubicBezTo>
                      <a:pt x="18" y="0"/>
                      <a:pt x="17" y="0"/>
                      <a:pt x="16" y="0"/>
                    </a:cubicBezTo>
                    <a:cubicBezTo>
                      <a:pt x="13" y="0"/>
                      <a:pt x="11" y="2"/>
                      <a:pt x="10" y="4"/>
                    </a:cubicBezTo>
                    <a:cubicBezTo>
                      <a:pt x="10" y="2"/>
                      <a:pt x="10" y="0"/>
                      <a:pt x="10" y="0"/>
                    </a:cubicBezTo>
                    <a:cubicBezTo>
                      <a:pt x="10" y="0"/>
                      <a:pt x="10" y="0"/>
                      <a:pt x="10" y="0"/>
                    </a:cubicBezTo>
                    <a:cubicBezTo>
                      <a:pt x="0" y="1"/>
                      <a:pt x="0" y="1"/>
                      <a:pt x="0" y="1"/>
                    </a:cubicBezTo>
                    <a:cubicBezTo>
                      <a:pt x="0" y="3"/>
                      <a:pt x="0" y="3"/>
                      <a:pt x="0" y="3"/>
                    </a:cubicBezTo>
                    <a:cubicBezTo>
                      <a:pt x="1" y="3"/>
                      <a:pt x="1" y="3"/>
                      <a:pt x="1" y="3"/>
                    </a:cubicBezTo>
                    <a:cubicBezTo>
                      <a:pt x="4" y="3"/>
                      <a:pt x="4" y="4"/>
                      <a:pt x="4" y="6"/>
                    </a:cubicBezTo>
                    <a:cubicBezTo>
                      <a:pt x="4" y="22"/>
                      <a:pt x="4" y="22"/>
                      <a:pt x="4" y="22"/>
                    </a:cubicBezTo>
                    <a:cubicBezTo>
                      <a:pt x="10" y="22"/>
                      <a:pt x="10" y="22"/>
                      <a:pt x="10" y="22"/>
                    </a:cubicBezTo>
                    <a:cubicBezTo>
                      <a:pt x="10" y="11"/>
                      <a:pt x="10" y="11"/>
                      <a:pt x="10" y="11"/>
                    </a:cubicBezTo>
                    <a:cubicBezTo>
                      <a:pt x="10" y="9"/>
                      <a:pt x="11" y="4"/>
                      <a:pt x="16" y="4"/>
                    </a:cubicBezTo>
                    <a:cubicBezTo>
                      <a:pt x="17" y="4"/>
                      <a:pt x="18" y="5"/>
                      <a:pt x="18" y="5"/>
                    </a:cubicBezTo>
                    <a:cubicBezTo>
                      <a:pt x="19" y="5"/>
                      <a:pt x="19" y="5"/>
                      <a:pt x="19" y="5"/>
                    </a:cubicBezTo>
                    <a:cubicBezTo>
                      <a:pt x="19" y="5"/>
                      <a:pt x="19" y="5"/>
                      <a:pt x="19" y="5"/>
                    </a:cubicBezTo>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35" name="Freeform 34"/>
              <p:cNvSpPr>
                <a:spLocks noEditPoints="1"/>
              </p:cNvSpPr>
              <p:nvPr/>
            </p:nvSpPr>
            <p:spPr bwMode="auto">
              <a:xfrm>
                <a:off x="3501" y="1567"/>
                <a:ext cx="47" cy="52"/>
              </a:xfrm>
              <a:custGeom>
                <a:avLst/>
                <a:gdLst>
                  <a:gd name="T0" fmla="*/ 20 w 20"/>
                  <a:gd name="T1" fmla="*/ 9 h 22"/>
                  <a:gd name="T2" fmla="*/ 11 w 20"/>
                  <a:gd name="T3" fmla="*/ 0 h 22"/>
                  <a:gd name="T4" fmla="*/ 0 w 20"/>
                  <a:gd name="T5" fmla="*/ 10 h 22"/>
                  <a:gd name="T6" fmla="*/ 12 w 20"/>
                  <a:gd name="T7" fmla="*/ 22 h 22"/>
                  <a:gd name="T8" fmla="*/ 20 w 20"/>
                  <a:gd name="T9" fmla="*/ 21 h 22"/>
                  <a:gd name="T10" fmla="*/ 20 w 20"/>
                  <a:gd name="T11" fmla="*/ 21 h 22"/>
                  <a:gd name="T12" fmla="*/ 20 w 20"/>
                  <a:gd name="T13" fmla="*/ 18 h 22"/>
                  <a:gd name="T14" fmla="*/ 19 w 20"/>
                  <a:gd name="T15" fmla="*/ 18 h 22"/>
                  <a:gd name="T16" fmla="*/ 15 w 20"/>
                  <a:gd name="T17" fmla="*/ 19 h 22"/>
                  <a:gd name="T18" fmla="*/ 6 w 20"/>
                  <a:gd name="T19" fmla="*/ 9 h 22"/>
                  <a:gd name="T20" fmla="*/ 20 w 20"/>
                  <a:gd name="T21" fmla="*/ 9 h 22"/>
                  <a:gd name="T22" fmla="*/ 20 w 20"/>
                  <a:gd name="T23" fmla="*/ 9 h 22"/>
                  <a:gd name="T24" fmla="*/ 10 w 20"/>
                  <a:gd name="T25" fmla="*/ 2 h 22"/>
                  <a:gd name="T26" fmla="*/ 14 w 20"/>
                  <a:gd name="T27" fmla="*/ 6 h 22"/>
                  <a:gd name="T28" fmla="*/ 6 w 20"/>
                  <a:gd name="T29" fmla="*/ 6 h 22"/>
                  <a:gd name="T30" fmla="*/ 10 w 20"/>
                  <a:gd name="T31"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2">
                    <a:moveTo>
                      <a:pt x="20" y="9"/>
                    </a:moveTo>
                    <a:cubicBezTo>
                      <a:pt x="20" y="3"/>
                      <a:pt x="17" y="0"/>
                      <a:pt x="11" y="0"/>
                    </a:cubicBezTo>
                    <a:cubicBezTo>
                      <a:pt x="3" y="0"/>
                      <a:pt x="0" y="3"/>
                      <a:pt x="0" y="10"/>
                    </a:cubicBezTo>
                    <a:cubicBezTo>
                      <a:pt x="0" y="18"/>
                      <a:pt x="4" y="22"/>
                      <a:pt x="12" y="22"/>
                    </a:cubicBezTo>
                    <a:cubicBezTo>
                      <a:pt x="16" y="22"/>
                      <a:pt x="19" y="21"/>
                      <a:pt x="20" y="21"/>
                    </a:cubicBezTo>
                    <a:cubicBezTo>
                      <a:pt x="20" y="21"/>
                      <a:pt x="20" y="21"/>
                      <a:pt x="20" y="21"/>
                    </a:cubicBezTo>
                    <a:cubicBezTo>
                      <a:pt x="20" y="18"/>
                      <a:pt x="20" y="18"/>
                      <a:pt x="20" y="18"/>
                    </a:cubicBezTo>
                    <a:cubicBezTo>
                      <a:pt x="19" y="18"/>
                      <a:pt x="19" y="18"/>
                      <a:pt x="19" y="18"/>
                    </a:cubicBezTo>
                    <a:cubicBezTo>
                      <a:pt x="18" y="18"/>
                      <a:pt x="17" y="19"/>
                      <a:pt x="15" y="19"/>
                    </a:cubicBezTo>
                    <a:cubicBezTo>
                      <a:pt x="9" y="19"/>
                      <a:pt x="6" y="14"/>
                      <a:pt x="6" y="9"/>
                    </a:cubicBezTo>
                    <a:cubicBezTo>
                      <a:pt x="7" y="9"/>
                      <a:pt x="20" y="9"/>
                      <a:pt x="20" y="9"/>
                    </a:cubicBezTo>
                    <a:cubicBezTo>
                      <a:pt x="20" y="9"/>
                      <a:pt x="20" y="9"/>
                      <a:pt x="20" y="9"/>
                    </a:cubicBezTo>
                    <a:moveTo>
                      <a:pt x="10" y="2"/>
                    </a:moveTo>
                    <a:cubicBezTo>
                      <a:pt x="14" y="2"/>
                      <a:pt x="14" y="4"/>
                      <a:pt x="14" y="6"/>
                    </a:cubicBezTo>
                    <a:cubicBezTo>
                      <a:pt x="14" y="6"/>
                      <a:pt x="7" y="6"/>
                      <a:pt x="6" y="6"/>
                    </a:cubicBezTo>
                    <a:cubicBezTo>
                      <a:pt x="6" y="5"/>
                      <a:pt x="7" y="2"/>
                      <a:pt x="10" y="2"/>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36" name="Freeform 35"/>
              <p:cNvSpPr>
                <a:spLocks/>
              </p:cNvSpPr>
              <p:nvPr/>
            </p:nvSpPr>
            <p:spPr bwMode="auto">
              <a:xfrm>
                <a:off x="3633" y="1543"/>
                <a:ext cx="57" cy="76"/>
              </a:xfrm>
              <a:custGeom>
                <a:avLst/>
                <a:gdLst>
                  <a:gd name="T0" fmla="*/ 18 w 24"/>
                  <a:gd name="T1" fmla="*/ 10 h 32"/>
                  <a:gd name="T2" fmla="*/ 10 w 24"/>
                  <a:gd name="T3" fmla="*/ 14 h 32"/>
                  <a:gd name="T4" fmla="*/ 10 w 24"/>
                  <a:gd name="T5" fmla="*/ 0 h 32"/>
                  <a:gd name="T6" fmla="*/ 9 w 24"/>
                  <a:gd name="T7" fmla="*/ 0 h 32"/>
                  <a:gd name="T8" fmla="*/ 0 w 24"/>
                  <a:gd name="T9" fmla="*/ 1 h 32"/>
                  <a:gd name="T10" fmla="*/ 0 w 24"/>
                  <a:gd name="T11" fmla="*/ 3 h 32"/>
                  <a:gd name="T12" fmla="*/ 0 w 24"/>
                  <a:gd name="T13" fmla="*/ 3 h 32"/>
                  <a:gd name="T14" fmla="*/ 4 w 24"/>
                  <a:gd name="T15" fmla="*/ 6 h 32"/>
                  <a:gd name="T16" fmla="*/ 4 w 24"/>
                  <a:gd name="T17" fmla="*/ 32 h 32"/>
                  <a:gd name="T18" fmla="*/ 10 w 24"/>
                  <a:gd name="T19" fmla="*/ 32 h 32"/>
                  <a:gd name="T20" fmla="*/ 10 w 24"/>
                  <a:gd name="T21" fmla="*/ 21 h 32"/>
                  <a:gd name="T22" fmla="*/ 15 w 24"/>
                  <a:gd name="T23" fmla="*/ 14 h 32"/>
                  <a:gd name="T24" fmla="*/ 18 w 24"/>
                  <a:gd name="T25" fmla="*/ 18 h 32"/>
                  <a:gd name="T26" fmla="*/ 18 w 24"/>
                  <a:gd name="T27" fmla="*/ 32 h 32"/>
                  <a:gd name="T28" fmla="*/ 24 w 24"/>
                  <a:gd name="T29" fmla="*/ 32 h 32"/>
                  <a:gd name="T30" fmla="*/ 24 w 24"/>
                  <a:gd name="T31" fmla="*/ 18 h 32"/>
                  <a:gd name="T32" fmla="*/ 18 w 24"/>
                  <a:gd name="T33"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2">
                    <a:moveTo>
                      <a:pt x="18" y="10"/>
                    </a:moveTo>
                    <a:cubicBezTo>
                      <a:pt x="13" y="10"/>
                      <a:pt x="11" y="12"/>
                      <a:pt x="10" y="14"/>
                    </a:cubicBezTo>
                    <a:cubicBezTo>
                      <a:pt x="10" y="12"/>
                      <a:pt x="10" y="0"/>
                      <a:pt x="10" y="0"/>
                    </a:cubicBezTo>
                    <a:cubicBezTo>
                      <a:pt x="9" y="0"/>
                      <a:pt x="9" y="0"/>
                      <a:pt x="9" y="0"/>
                    </a:cubicBezTo>
                    <a:cubicBezTo>
                      <a:pt x="0" y="1"/>
                      <a:pt x="0" y="1"/>
                      <a:pt x="0" y="1"/>
                    </a:cubicBezTo>
                    <a:cubicBezTo>
                      <a:pt x="0" y="3"/>
                      <a:pt x="0" y="3"/>
                      <a:pt x="0" y="3"/>
                    </a:cubicBezTo>
                    <a:cubicBezTo>
                      <a:pt x="0" y="3"/>
                      <a:pt x="0" y="3"/>
                      <a:pt x="0" y="3"/>
                    </a:cubicBezTo>
                    <a:cubicBezTo>
                      <a:pt x="3" y="3"/>
                      <a:pt x="4" y="4"/>
                      <a:pt x="4" y="6"/>
                    </a:cubicBezTo>
                    <a:cubicBezTo>
                      <a:pt x="4" y="32"/>
                      <a:pt x="4" y="32"/>
                      <a:pt x="4" y="32"/>
                    </a:cubicBezTo>
                    <a:cubicBezTo>
                      <a:pt x="10" y="32"/>
                      <a:pt x="10" y="32"/>
                      <a:pt x="10" y="32"/>
                    </a:cubicBezTo>
                    <a:cubicBezTo>
                      <a:pt x="10" y="21"/>
                      <a:pt x="10" y="21"/>
                      <a:pt x="10" y="21"/>
                    </a:cubicBezTo>
                    <a:cubicBezTo>
                      <a:pt x="10" y="17"/>
                      <a:pt x="13" y="14"/>
                      <a:pt x="15" y="14"/>
                    </a:cubicBezTo>
                    <a:cubicBezTo>
                      <a:pt x="18" y="14"/>
                      <a:pt x="18" y="16"/>
                      <a:pt x="18" y="18"/>
                    </a:cubicBezTo>
                    <a:cubicBezTo>
                      <a:pt x="18" y="32"/>
                      <a:pt x="18" y="32"/>
                      <a:pt x="18" y="32"/>
                    </a:cubicBezTo>
                    <a:cubicBezTo>
                      <a:pt x="24" y="32"/>
                      <a:pt x="24" y="32"/>
                      <a:pt x="24" y="32"/>
                    </a:cubicBezTo>
                    <a:cubicBezTo>
                      <a:pt x="24" y="18"/>
                      <a:pt x="24" y="18"/>
                      <a:pt x="24" y="18"/>
                    </a:cubicBezTo>
                    <a:cubicBezTo>
                      <a:pt x="24" y="15"/>
                      <a:pt x="24" y="10"/>
                      <a:pt x="18" y="10"/>
                    </a:cubicBezTo>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37" name="Freeform 36"/>
              <p:cNvSpPr>
                <a:spLocks noEditPoints="1"/>
              </p:cNvSpPr>
              <p:nvPr/>
            </p:nvSpPr>
            <p:spPr bwMode="auto">
              <a:xfrm>
                <a:off x="3704" y="1567"/>
                <a:ext cx="47" cy="52"/>
              </a:xfrm>
              <a:custGeom>
                <a:avLst/>
                <a:gdLst>
                  <a:gd name="T0" fmla="*/ 20 w 20"/>
                  <a:gd name="T1" fmla="*/ 9 h 22"/>
                  <a:gd name="T2" fmla="*/ 11 w 20"/>
                  <a:gd name="T3" fmla="*/ 0 h 22"/>
                  <a:gd name="T4" fmla="*/ 0 w 20"/>
                  <a:gd name="T5" fmla="*/ 10 h 22"/>
                  <a:gd name="T6" fmla="*/ 12 w 20"/>
                  <a:gd name="T7" fmla="*/ 22 h 22"/>
                  <a:gd name="T8" fmla="*/ 20 w 20"/>
                  <a:gd name="T9" fmla="*/ 21 h 22"/>
                  <a:gd name="T10" fmla="*/ 20 w 20"/>
                  <a:gd name="T11" fmla="*/ 21 h 22"/>
                  <a:gd name="T12" fmla="*/ 20 w 20"/>
                  <a:gd name="T13" fmla="*/ 18 h 22"/>
                  <a:gd name="T14" fmla="*/ 19 w 20"/>
                  <a:gd name="T15" fmla="*/ 18 h 22"/>
                  <a:gd name="T16" fmla="*/ 15 w 20"/>
                  <a:gd name="T17" fmla="*/ 19 h 22"/>
                  <a:gd name="T18" fmla="*/ 6 w 20"/>
                  <a:gd name="T19" fmla="*/ 9 h 22"/>
                  <a:gd name="T20" fmla="*/ 20 w 20"/>
                  <a:gd name="T21" fmla="*/ 9 h 22"/>
                  <a:gd name="T22" fmla="*/ 20 w 20"/>
                  <a:gd name="T23" fmla="*/ 9 h 22"/>
                  <a:gd name="T24" fmla="*/ 10 w 20"/>
                  <a:gd name="T25" fmla="*/ 2 h 22"/>
                  <a:gd name="T26" fmla="*/ 14 w 20"/>
                  <a:gd name="T27" fmla="*/ 6 h 22"/>
                  <a:gd name="T28" fmla="*/ 6 w 20"/>
                  <a:gd name="T29" fmla="*/ 6 h 22"/>
                  <a:gd name="T30" fmla="*/ 10 w 20"/>
                  <a:gd name="T31"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2">
                    <a:moveTo>
                      <a:pt x="20" y="9"/>
                    </a:moveTo>
                    <a:cubicBezTo>
                      <a:pt x="20" y="3"/>
                      <a:pt x="17" y="0"/>
                      <a:pt x="11" y="0"/>
                    </a:cubicBezTo>
                    <a:cubicBezTo>
                      <a:pt x="3" y="0"/>
                      <a:pt x="0" y="3"/>
                      <a:pt x="0" y="10"/>
                    </a:cubicBezTo>
                    <a:cubicBezTo>
                      <a:pt x="0" y="18"/>
                      <a:pt x="4" y="22"/>
                      <a:pt x="12" y="22"/>
                    </a:cubicBezTo>
                    <a:cubicBezTo>
                      <a:pt x="16" y="22"/>
                      <a:pt x="19" y="21"/>
                      <a:pt x="20" y="21"/>
                    </a:cubicBezTo>
                    <a:cubicBezTo>
                      <a:pt x="20" y="21"/>
                      <a:pt x="20" y="21"/>
                      <a:pt x="20" y="21"/>
                    </a:cubicBezTo>
                    <a:cubicBezTo>
                      <a:pt x="20" y="18"/>
                      <a:pt x="20" y="18"/>
                      <a:pt x="20" y="18"/>
                    </a:cubicBezTo>
                    <a:cubicBezTo>
                      <a:pt x="19" y="18"/>
                      <a:pt x="19" y="18"/>
                      <a:pt x="19" y="18"/>
                    </a:cubicBezTo>
                    <a:cubicBezTo>
                      <a:pt x="18" y="18"/>
                      <a:pt x="17" y="19"/>
                      <a:pt x="15" y="19"/>
                    </a:cubicBezTo>
                    <a:cubicBezTo>
                      <a:pt x="9" y="19"/>
                      <a:pt x="6" y="14"/>
                      <a:pt x="6" y="9"/>
                    </a:cubicBezTo>
                    <a:cubicBezTo>
                      <a:pt x="7" y="9"/>
                      <a:pt x="20" y="9"/>
                      <a:pt x="20" y="9"/>
                    </a:cubicBezTo>
                    <a:cubicBezTo>
                      <a:pt x="20" y="9"/>
                      <a:pt x="20" y="9"/>
                      <a:pt x="20" y="9"/>
                    </a:cubicBezTo>
                    <a:moveTo>
                      <a:pt x="10" y="2"/>
                    </a:moveTo>
                    <a:cubicBezTo>
                      <a:pt x="14" y="2"/>
                      <a:pt x="14" y="4"/>
                      <a:pt x="14" y="6"/>
                    </a:cubicBezTo>
                    <a:cubicBezTo>
                      <a:pt x="14" y="6"/>
                      <a:pt x="7" y="6"/>
                      <a:pt x="6" y="6"/>
                    </a:cubicBezTo>
                    <a:cubicBezTo>
                      <a:pt x="6" y="5"/>
                      <a:pt x="7" y="2"/>
                      <a:pt x="10" y="2"/>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38" name="Freeform 37"/>
              <p:cNvSpPr>
                <a:spLocks/>
              </p:cNvSpPr>
              <p:nvPr/>
            </p:nvSpPr>
            <p:spPr bwMode="auto">
              <a:xfrm>
                <a:off x="3588" y="1553"/>
                <a:ext cx="38" cy="66"/>
              </a:xfrm>
              <a:custGeom>
                <a:avLst/>
                <a:gdLst>
                  <a:gd name="T0" fmla="*/ 4 w 16"/>
                  <a:gd name="T1" fmla="*/ 0 h 28"/>
                  <a:gd name="T2" fmla="*/ 4 w 16"/>
                  <a:gd name="T3" fmla="*/ 6 h 28"/>
                  <a:gd name="T4" fmla="*/ 0 w 16"/>
                  <a:gd name="T5" fmla="*/ 6 h 28"/>
                  <a:gd name="T6" fmla="*/ 0 w 16"/>
                  <a:gd name="T7" fmla="*/ 9 h 28"/>
                  <a:gd name="T8" fmla="*/ 4 w 16"/>
                  <a:gd name="T9" fmla="*/ 9 h 28"/>
                  <a:gd name="T10" fmla="*/ 4 w 16"/>
                  <a:gd name="T11" fmla="*/ 22 h 28"/>
                  <a:gd name="T12" fmla="*/ 12 w 16"/>
                  <a:gd name="T13" fmla="*/ 28 h 28"/>
                  <a:gd name="T14" fmla="*/ 15 w 16"/>
                  <a:gd name="T15" fmla="*/ 28 h 28"/>
                  <a:gd name="T16" fmla="*/ 16 w 16"/>
                  <a:gd name="T17" fmla="*/ 28 h 28"/>
                  <a:gd name="T18" fmla="*/ 16 w 16"/>
                  <a:gd name="T19" fmla="*/ 25 h 28"/>
                  <a:gd name="T20" fmla="*/ 15 w 16"/>
                  <a:gd name="T21" fmla="*/ 25 h 28"/>
                  <a:gd name="T22" fmla="*/ 13 w 16"/>
                  <a:gd name="T23" fmla="*/ 25 h 28"/>
                  <a:gd name="T24" fmla="*/ 10 w 16"/>
                  <a:gd name="T25" fmla="*/ 21 h 28"/>
                  <a:gd name="T26" fmla="*/ 10 w 16"/>
                  <a:gd name="T27" fmla="*/ 9 h 28"/>
                  <a:gd name="T28" fmla="*/ 16 w 16"/>
                  <a:gd name="T29" fmla="*/ 9 h 28"/>
                  <a:gd name="T30" fmla="*/ 16 w 16"/>
                  <a:gd name="T31" fmla="*/ 6 h 28"/>
                  <a:gd name="T32" fmla="*/ 10 w 16"/>
                  <a:gd name="T33" fmla="*/ 6 h 28"/>
                  <a:gd name="T34" fmla="*/ 10 w 16"/>
                  <a:gd name="T35" fmla="*/ 0 h 28"/>
                  <a:gd name="T36" fmla="*/ 4 w 16"/>
                  <a:gd name="T3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28">
                    <a:moveTo>
                      <a:pt x="4" y="0"/>
                    </a:moveTo>
                    <a:cubicBezTo>
                      <a:pt x="4" y="0"/>
                      <a:pt x="4" y="6"/>
                      <a:pt x="4" y="6"/>
                    </a:cubicBezTo>
                    <a:cubicBezTo>
                      <a:pt x="3" y="6"/>
                      <a:pt x="0" y="6"/>
                      <a:pt x="0" y="6"/>
                    </a:cubicBezTo>
                    <a:cubicBezTo>
                      <a:pt x="0" y="9"/>
                      <a:pt x="0" y="9"/>
                      <a:pt x="0" y="9"/>
                    </a:cubicBezTo>
                    <a:cubicBezTo>
                      <a:pt x="0" y="9"/>
                      <a:pt x="3" y="9"/>
                      <a:pt x="4" y="9"/>
                    </a:cubicBezTo>
                    <a:cubicBezTo>
                      <a:pt x="4" y="10"/>
                      <a:pt x="4" y="22"/>
                      <a:pt x="4" y="22"/>
                    </a:cubicBezTo>
                    <a:cubicBezTo>
                      <a:pt x="4" y="28"/>
                      <a:pt x="7" y="28"/>
                      <a:pt x="12" y="28"/>
                    </a:cubicBezTo>
                    <a:cubicBezTo>
                      <a:pt x="13" y="28"/>
                      <a:pt x="14" y="28"/>
                      <a:pt x="15" y="28"/>
                    </a:cubicBezTo>
                    <a:cubicBezTo>
                      <a:pt x="16" y="28"/>
                      <a:pt x="16" y="28"/>
                      <a:pt x="16" y="28"/>
                    </a:cubicBezTo>
                    <a:cubicBezTo>
                      <a:pt x="16" y="25"/>
                      <a:pt x="16" y="25"/>
                      <a:pt x="16" y="25"/>
                    </a:cubicBezTo>
                    <a:cubicBezTo>
                      <a:pt x="15" y="25"/>
                      <a:pt x="15" y="25"/>
                      <a:pt x="15" y="25"/>
                    </a:cubicBezTo>
                    <a:cubicBezTo>
                      <a:pt x="15" y="25"/>
                      <a:pt x="14" y="25"/>
                      <a:pt x="13" y="25"/>
                    </a:cubicBezTo>
                    <a:cubicBezTo>
                      <a:pt x="10" y="25"/>
                      <a:pt x="10" y="24"/>
                      <a:pt x="10" y="21"/>
                    </a:cubicBezTo>
                    <a:cubicBezTo>
                      <a:pt x="10" y="21"/>
                      <a:pt x="10" y="10"/>
                      <a:pt x="10" y="9"/>
                    </a:cubicBezTo>
                    <a:cubicBezTo>
                      <a:pt x="10" y="9"/>
                      <a:pt x="16" y="9"/>
                      <a:pt x="16" y="9"/>
                    </a:cubicBezTo>
                    <a:cubicBezTo>
                      <a:pt x="16" y="6"/>
                      <a:pt x="16" y="6"/>
                      <a:pt x="16" y="6"/>
                    </a:cubicBezTo>
                    <a:cubicBezTo>
                      <a:pt x="16" y="6"/>
                      <a:pt x="10" y="6"/>
                      <a:pt x="10" y="6"/>
                    </a:cubicBezTo>
                    <a:cubicBezTo>
                      <a:pt x="10" y="6"/>
                      <a:pt x="10" y="0"/>
                      <a:pt x="10" y="0"/>
                    </a:cubicBezTo>
                    <a:cubicBezTo>
                      <a:pt x="4" y="0"/>
                      <a:pt x="4" y="0"/>
                      <a:pt x="4" y="0"/>
                    </a:cubicBezTo>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39" name="Freeform 38"/>
              <p:cNvSpPr>
                <a:spLocks/>
              </p:cNvSpPr>
              <p:nvPr/>
            </p:nvSpPr>
            <p:spPr bwMode="auto">
              <a:xfrm>
                <a:off x="3787" y="1546"/>
                <a:ext cx="82" cy="73"/>
              </a:xfrm>
              <a:custGeom>
                <a:avLst/>
                <a:gdLst>
                  <a:gd name="T0" fmla="*/ 35 w 35"/>
                  <a:gd name="T1" fmla="*/ 0 h 31"/>
                  <a:gd name="T2" fmla="*/ 29 w 35"/>
                  <a:gd name="T3" fmla="*/ 0 h 31"/>
                  <a:gd name="T4" fmla="*/ 29 w 35"/>
                  <a:gd name="T5" fmla="*/ 23 h 31"/>
                  <a:gd name="T6" fmla="*/ 14 w 35"/>
                  <a:gd name="T7" fmla="*/ 0 h 31"/>
                  <a:gd name="T8" fmla="*/ 0 w 35"/>
                  <a:gd name="T9" fmla="*/ 0 h 31"/>
                  <a:gd name="T10" fmla="*/ 0 w 35"/>
                  <a:gd name="T11" fmla="*/ 2 h 31"/>
                  <a:gd name="T12" fmla="*/ 1 w 35"/>
                  <a:gd name="T13" fmla="*/ 2 h 31"/>
                  <a:gd name="T14" fmla="*/ 5 w 35"/>
                  <a:gd name="T15" fmla="*/ 6 h 31"/>
                  <a:gd name="T16" fmla="*/ 5 w 35"/>
                  <a:gd name="T17" fmla="*/ 31 h 31"/>
                  <a:gd name="T18" fmla="*/ 11 w 35"/>
                  <a:gd name="T19" fmla="*/ 31 h 31"/>
                  <a:gd name="T20" fmla="*/ 11 w 35"/>
                  <a:gd name="T21" fmla="*/ 6 h 31"/>
                  <a:gd name="T22" fmla="*/ 27 w 35"/>
                  <a:gd name="T23" fmla="*/ 31 h 31"/>
                  <a:gd name="T24" fmla="*/ 35 w 35"/>
                  <a:gd name="T25" fmla="*/ 31 h 31"/>
                  <a:gd name="T26" fmla="*/ 35 w 35"/>
                  <a:gd name="T27" fmla="*/ 0 h 31"/>
                  <a:gd name="T28" fmla="*/ 35 w 35"/>
                  <a:gd name="T2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31">
                    <a:moveTo>
                      <a:pt x="35" y="0"/>
                    </a:moveTo>
                    <a:cubicBezTo>
                      <a:pt x="29" y="0"/>
                      <a:pt x="29" y="0"/>
                      <a:pt x="29" y="0"/>
                    </a:cubicBezTo>
                    <a:cubicBezTo>
                      <a:pt x="29" y="0"/>
                      <a:pt x="29" y="21"/>
                      <a:pt x="29" y="23"/>
                    </a:cubicBezTo>
                    <a:cubicBezTo>
                      <a:pt x="28" y="21"/>
                      <a:pt x="14" y="0"/>
                      <a:pt x="14" y="0"/>
                    </a:cubicBezTo>
                    <a:cubicBezTo>
                      <a:pt x="0" y="0"/>
                      <a:pt x="0" y="0"/>
                      <a:pt x="0" y="0"/>
                    </a:cubicBezTo>
                    <a:cubicBezTo>
                      <a:pt x="0" y="2"/>
                      <a:pt x="0" y="2"/>
                      <a:pt x="0" y="2"/>
                    </a:cubicBezTo>
                    <a:cubicBezTo>
                      <a:pt x="1" y="2"/>
                      <a:pt x="1" y="2"/>
                      <a:pt x="1" y="2"/>
                    </a:cubicBezTo>
                    <a:cubicBezTo>
                      <a:pt x="5" y="3"/>
                      <a:pt x="5" y="3"/>
                      <a:pt x="5" y="6"/>
                    </a:cubicBezTo>
                    <a:cubicBezTo>
                      <a:pt x="5" y="31"/>
                      <a:pt x="5" y="31"/>
                      <a:pt x="5" y="31"/>
                    </a:cubicBezTo>
                    <a:cubicBezTo>
                      <a:pt x="11" y="31"/>
                      <a:pt x="11" y="31"/>
                      <a:pt x="11" y="31"/>
                    </a:cubicBezTo>
                    <a:cubicBezTo>
                      <a:pt x="11" y="31"/>
                      <a:pt x="11" y="9"/>
                      <a:pt x="11" y="6"/>
                    </a:cubicBezTo>
                    <a:cubicBezTo>
                      <a:pt x="13" y="8"/>
                      <a:pt x="27" y="31"/>
                      <a:pt x="27" y="31"/>
                    </a:cubicBezTo>
                    <a:cubicBezTo>
                      <a:pt x="35" y="31"/>
                      <a:pt x="35" y="31"/>
                      <a:pt x="35" y="31"/>
                    </a:cubicBezTo>
                    <a:cubicBezTo>
                      <a:pt x="35" y="0"/>
                      <a:pt x="35" y="0"/>
                      <a:pt x="35" y="0"/>
                    </a:cubicBezTo>
                    <a:cubicBezTo>
                      <a:pt x="35" y="0"/>
                      <a:pt x="35" y="0"/>
                      <a:pt x="35" y="0"/>
                    </a:cubicBezTo>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40" name="Freeform 39"/>
              <p:cNvSpPr>
                <a:spLocks noEditPoints="1"/>
              </p:cNvSpPr>
              <p:nvPr/>
            </p:nvSpPr>
            <p:spPr bwMode="auto">
              <a:xfrm>
                <a:off x="3883" y="1567"/>
                <a:ext cx="48" cy="52"/>
              </a:xfrm>
              <a:custGeom>
                <a:avLst/>
                <a:gdLst>
                  <a:gd name="T0" fmla="*/ 20 w 20"/>
                  <a:gd name="T1" fmla="*/ 9 h 22"/>
                  <a:gd name="T2" fmla="*/ 11 w 20"/>
                  <a:gd name="T3" fmla="*/ 0 h 22"/>
                  <a:gd name="T4" fmla="*/ 0 w 20"/>
                  <a:gd name="T5" fmla="*/ 10 h 22"/>
                  <a:gd name="T6" fmla="*/ 12 w 20"/>
                  <a:gd name="T7" fmla="*/ 22 h 22"/>
                  <a:gd name="T8" fmla="*/ 19 w 20"/>
                  <a:gd name="T9" fmla="*/ 21 h 22"/>
                  <a:gd name="T10" fmla="*/ 20 w 20"/>
                  <a:gd name="T11" fmla="*/ 21 h 22"/>
                  <a:gd name="T12" fmla="*/ 20 w 20"/>
                  <a:gd name="T13" fmla="*/ 18 h 22"/>
                  <a:gd name="T14" fmla="*/ 19 w 20"/>
                  <a:gd name="T15" fmla="*/ 18 h 22"/>
                  <a:gd name="T16" fmla="*/ 15 w 20"/>
                  <a:gd name="T17" fmla="*/ 19 h 22"/>
                  <a:gd name="T18" fmla="*/ 6 w 20"/>
                  <a:gd name="T19" fmla="*/ 9 h 22"/>
                  <a:gd name="T20" fmla="*/ 20 w 20"/>
                  <a:gd name="T21" fmla="*/ 9 h 22"/>
                  <a:gd name="T22" fmla="*/ 20 w 20"/>
                  <a:gd name="T23" fmla="*/ 9 h 22"/>
                  <a:gd name="T24" fmla="*/ 10 w 20"/>
                  <a:gd name="T25" fmla="*/ 2 h 22"/>
                  <a:gd name="T26" fmla="*/ 14 w 20"/>
                  <a:gd name="T27" fmla="*/ 6 h 22"/>
                  <a:gd name="T28" fmla="*/ 6 w 20"/>
                  <a:gd name="T29" fmla="*/ 6 h 22"/>
                  <a:gd name="T30" fmla="*/ 10 w 20"/>
                  <a:gd name="T31"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2">
                    <a:moveTo>
                      <a:pt x="20" y="9"/>
                    </a:moveTo>
                    <a:cubicBezTo>
                      <a:pt x="20" y="3"/>
                      <a:pt x="17" y="0"/>
                      <a:pt x="11" y="0"/>
                    </a:cubicBezTo>
                    <a:cubicBezTo>
                      <a:pt x="3" y="0"/>
                      <a:pt x="0" y="3"/>
                      <a:pt x="0" y="10"/>
                    </a:cubicBezTo>
                    <a:cubicBezTo>
                      <a:pt x="0" y="18"/>
                      <a:pt x="4" y="22"/>
                      <a:pt x="12" y="22"/>
                    </a:cubicBezTo>
                    <a:cubicBezTo>
                      <a:pt x="16" y="22"/>
                      <a:pt x="18" y="21"/>
                      <a:pt x="19" y="21"/>
                    </a:cubicBezTo>
                    <a:cubicBezTo>
                      <a:pt x="20" y="21"/>
                      <a:pt x="20" y="21"/>
                      <a:pt x="20" y="21"/>
                    </a:cubicBezTo>
                    <a:cubicBezTo>
                      <a:pt x="20" y="18"/>
                      <a:pt x="20" y="18"/>
                      <a:pt x="20" y="18"/>
                    </a:cubicBezTo>
                    <a:cubicBezTo>
                      <a:pt x="19" y="18"/>
                      <a:pt x="19" y="18"/>
                      <a:pt x="19" y="18"/>
                    </a:cubicBezTo>
                    <a:cubicBezTo>
                      <a:pt x="18" y="18"/>
                      <a:pt x="17" y="19"/>
                      <a:pt x="15" y="19"/>
                    </a:cubicBezTo>
                    <a:cubicBezTo>
                      <a:pt x="8" y="19"/>
                      <a:pt x="6" y="14"/>
                      <a:pt x="6" y="9"/>
                    </a:cubicBezTo>
                    <a:cubicBezTo>
                      <a:pt x="7" y="9"/>
                      <a:pt x="20" y="9"/>
                      <a:pt x="20" y="9"/>
                    </a:cubicBezTo>
                    <a:cubicBezTo>
                      <a:pt x="20" y="9"/>
                      <a:pt x="20" y="9"/>
                      <a:pt x="20" y="9"/>
                    </a:cubicBezTo>
                    <a:moveTo>
                      <a:pt x="10" y="2"/>
                    </a:moveTo>
                    <a:cubicBezTo>
                      <a:pt x="13" y="2"/>
                      <a:pt x="14" y="4"/>
                      <a:pt x="14" y="6"/>
                    </a:cubicBezTo>
                    <a:cubicBezTo>
                      <a:pt x="14" y="6"/>
                      <a:pt x="7" y="6"/>
                      <a:pt x="6" y="6"/>
                    </a:cubicBezTo>
                    <a:cubicBezTo>
                      <a:pt x="6" y="5"/>
                      <a:pt x="7" y="2"/>
                      <a:pt x="10" y="2"/>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41" name="Freeform 40"/>
              <p:cNvSpPr>
                <a:spLocks/>
              </p:cNvSpPr>
              <p:nvPr/>
            </p:nvSpPr>
            <p:spPr bwMode="auto">
              <a:xfrm>
                <a:off x="3997" y="1553"/>
                <a:ext cx="40" cy="66"/>
              </a:xfrm>
              <a:custGeom>
                <a:avLst/>
                <a:gdLst>
                  <a:gd name="T0" fmla="*/ 4 w 17"/>
                  <a:gd name="T1" fmla="*/ 0 h 28"/>
                  <a:gd name="T2" fmla="*/ 4 w 17"/>
                  <a:gd name="T3" fmla="*/ 6 h 28"/>
                  <a:gd name="T4" fmla="*/ 0 w 17"/>
                  <a:gd name="T5" fmla="*/ 6 h 28"/>
                  <a:gd name="T6" fmla="*/ 0 w 17"/>
                  <a:gd name="T7" fmla="*/ 9 h 28"/>
                  <a:gd name="T8" fmla="*/ 4 w 17"/>
                  <a:gd name="T9" fmla="*/ 9 h 28"/>
                  <a:gd name="T10" fmla="*/ 4 w 17"/>
                  <a:gd name="T11" fmla="*/ 22 h 28"/>
                  <a:gd name="T12" fmla="*/ 12 w 17"/>
                  <a:gd name="T13" fmla="*/ 28 h 28"/>
                  <a:gd name="T14" fmla="*/ 16 w 17"/>
                  <a:gd name="T15" fmla="*/ 28 h 28"/>
                  <a:gd name="T16" fmla="*/ 16 w 17"/>
                  <a:gd name="T17" fmla="*/ 28 h 28"/>
                  <a:gd name="T18" fmla="*/ 16 w 17"/>
                  <a:gd name="T19" fmla="*/ 25 h 28"/>
                  <a:gd name="T20" fmla="*/ 16 w 17"/>
                  <a:gd name="T21" fmla="*/ 25 h 28"/>
                  <a:gd name="T22" fmla="*/ 14 w 17"/>
                  <a:gd name="T23" fmla="*/ 25 h 28"/>
                  <a:gd name="T24" fmla="*/ 10 w 17"/>
                  <a:gd name="T25" fmla="*/ 21 h 28"/>
                  <a:gd name="T26" fmla="*/ 10 w 17"/>
                  <a:gd name="T27" fmla="*/ 9 h 28"/>
                  <a:gd name="T28" fmla="*/ 17 w 17"/>
                  <a:gd name="T29" fmla="*/ 9 h 28"/>
                  <a:gd name="T30" fmla="*/ 17 w 17"/>
                  <a:gd name="T31" fmla="*/ 6 h 28"/>
                  <a:gd name="T32" fmla="*/ 10 w 17"/>
                  <a:gd name="T33" fmla="*/ 6 h 28"/>
                  <a:gd name="T34" fmla="*/ 10 w 17"/>
                  <a:gd name="T35" fmla="*/ 0 h 28"/>
                  <a:gd name="T36" fmla="*/ 4 w 17"/>
                  <a:gd name="T3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28">
                    <a:moveTo>
                      <a:pt x="4" y="0"/>
                    </a:moveTo>
                    <a:cubicBezTo>
                      <a:pt x="4" y="0"/>
                      <a:pt x="4" y="6"/>
                      <a:pt x="4" y="6"/>
                    </a:cubicBezTo>
                    <a:cubicBezTo>
                      <a:pt x="4" y="6"/>
                      <a:pt x="0" y="6"/>
                      <a:pt x="0" y="6"/>
                    </a:cubicBezTo>
                    <a:cubicBezTo>
                      <a:pt x="0" y="9"/>
                      <a:pt x="0" y="9"/>
                      <a:pt x="0" y="9"/>
                    </a:cubicBezTo>
                    <a:cubicBezTo>
                      <a:pt x="0" y="9"/>
                      <a:pt x="4" y="9"/>
                      <a:pt x="4" y="9"/>
                    </a:cubicBezTo>
                    <a:cubicBezTo>
                      <a:pt x="4" y="10"/>
                      <a:pt x="4" y="22"/>
                      <a:pt x="4" y="22"/>
                    </a:cubicBezTo>
                    <a:cubicBezTo>
                      <a:pt x="4" y="28"/>
                      <a:pt x="8" y="28"/>
                      <a:pt x="12" y="28"/>
                    </a:cubicBezTo>
                    <a:cubicBezTo>
                      <a:pt x="14" y="28"/>
                      <a:pt x="15" y="28"/>
                      <a:pt x="16" y="28"/>
                    </a:cubicBezTo>
                    <a:cubicBezTo>
                      <a:pt x="16" y="28"/>
                      <a:pt x="16" y="28"/>
                      <a:pt x="16" y="28"/>
                    </a:cubicBezTo>
                    <a:cubicBezTo>
                      <a:pt x="16" y="25"/>
                      <a:pt x="16" y="25"/>
                      <a:pt x="16" y="25"/>
                    </a:cubicBezTo>
                    <a:cubicBezTo>
                      <a:pt x="16" y="25"/>
                      <a:pt x="16" y="25"/>
                      <a:pt x="16" y="25"/>
                    </a:cubicBezTo>
                    <a:cubicBezTo>
                      <a:pt x="15" y="25"/>
                      <a:pt x="15" y="25"/>
                      <a:pt x="14" y="25"/>
                    </a:cubicBezTo>
                    <a:cubicBezTo>
                      <a:pt x="10" y="25"/>
                      <a:pt x="10" y="24"/>
                      <a:pt x="10" y="21"/>
                    </a:cubicBezTo>
                    <a:cubicBezTo>
                      <a:pt x="10" y="21"/>
                      <a:pt x="10" y="10"/>
                      <a:pt x="10" y="9"/>
                    </a:cubicBezTo>
                    <a:cubicBezTo>
                      <a:pt x="11" y="9"/>
                      <a:pt x="17" y="9"/>
                      <a:pt x="17" y="9"/>
                    </a:cubicBezTo>
                    <a:cubicBezTo>
                      <a:pt x="17" y="6"/>
                      <a:pt x="17" y="6"/>
                      <a:pt x="17" y="6"/>
                    </a:cubicBezTo>
                    <a:cubicBezTo>
                      <a:pt x="17" y="6"/>
                      <a:pt x="11" y="6"/>
                      <a:pt x="10" y="6"/>
                    </a:cubicBezTo>
                    <a:cubicBezTo>
                      <a:pt x="10" y="6"/>
                      <a:pt x="10" y="0"/>
                      <a:pt x="10" y="0"/>
                    </a:cubicBezTo>
                    <a:cubicBezTo>
                      <a:pt x="4" y="0"/>
                      <a:pt x="4" y="0"/>
                      <a:pt x="4" y="0"/>
                    </a:cubicBezTo>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42" name="Freeform 41"/>
              <p:cNvSpPr>
                <a:spLocks/>
              </p:cNvSpPr>
              <p:nvPr/>
            </p:nvSpPr>
            <p:spPr bwMode="auto">
              <a:xfrm>
                <a:off x="3933" y="1567"/>
                <a:ext cx="61" cy="52"/>
              </a:xfrm>
              <a:custGeom>
                <a:avLst/>
                <a:gdLst>
                  <a:gd name="T0" fmla="*/ 20 w 26"/>
                  <a:gd name="T1" fmla="*/ 7 h 22"/>
                  <a:gd name="T2" fmla="*/ 26 w 26"/>
                  <a:gd name="T3" fmla="*/ 0 h 22"/>
                  <a:gd name="T4" fmla="*/ 19 w 26"/>
                  <a:gd name="T5" fmla="*/ 0 h 22"/>
                  <a:gd name="T6" fmla="*/ 14 w 26"/>
                  <a:gd name="T7" fmla="*/ 7 h 22"/>
                  <a:gd name="T8" fmla="*/ 9 w 26"/>
                  <a:gd name="T9" fmla="*/ 0 h 22"/>
                  <a:gd name="T10" fmla="*/ 0 w 26"/>
                  <a:gd name="T11" fmla="*/ 0 h 22"/>
                  <a:gd name="T12" fmla="*/ 0 w 26"/>
                  <a:gd name="T13" fmla="*/ 2 h 22"/>
                  <a:gd name="T14" fmla="*/ 0 w 26"/>
                  <a:gd name="T15" fmla="*/ 2 h 22"/>
                  <a:gd name="T16" fmla="*/ 6 w 26"/>
                  <a:gd name="T17" fmla="*/ 5 h 22"/>
                  <a:gd name="T18" fmla="*/ 9 w 26"/>
                  <a:gd name="T19" fmla="*/ 10 h 22"/>
                  <a:gd name="T20" fmla="*/ 3 w 26"/>
                  <a:gd name="T21" fmla="*/ 17 h 22"/>
                  <a:gd name="T22" fmla="*/ 10 w 26"/>
                  <a:gd name="T23" fmla="*/ 17 h 22"/>
                  <a:gd name="T24" fmla="*/ 12 w 26"/>
                  <a:gd name="T25" fmla="*/ 14 h 22"/>
                  <a:gd name="T26" fmla="*/ 18 w 26"/>
                  <a:gd name="T27" fmla="*/ 22 h 22"/>
                  <a:gd name="T28" fmla="*/ 25 w 26"/>
                  <a:gd name="T29" fmla="*/ 22 h 22"/>
                  <a:gd name="T30" fmla="*/ 14 w 26"/>
                  <a:gd name="T31" fmla="*/ 7 h 22"/>
                  <a:gd name="T32" fmla="*/ 20 w 26"/>
                  <a:gd name="T33"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2">
                    <a:moveTo>
                      <a:pt x="20" y="7"/>
                    </a:moveTo>
                    <a:cubicBezTo>
                      <a:pt x="26" y="0"/>
                      <a:pt x="26" y="0"/>
                      <a:pt x="26" y="0"/>
                    </a:cubicBezTo>
                    <a:cubicBezTo>
                      <a:pt x="19" y="0"/>
                      <a:pt x="19" y="0"/>
                      <a:pt x="19" y="0"/>
                    </a:cubicBezTo>
                    <a:cubicBezTo>
                      <a:pt x="14" y="7"/>
                      <a:pt x="14" y="7"/>
                      <a:pt x="14" y="7"/>
                    </a:cubicBezTo>
                    <a:cubicBezTo>
                      <a:pt x="9" y="0"/>
                      <a:pt x="9" y="0"/>
                      <a:pt x="9" y="0"/>
                    </a:cubicBezTo>
                    <a:cubicBezTo>
                      <a:pt x="0" y="0"/>
                      <a:pt x="0" y="0"/>
                      <a:pt x="0" y="0"/>
                    </a:cubicBezTo>
                    <a:cubicBezTo>
                      <a:pt x="0" y="2"/>
                      <a:pt x="0" y="2"/>
                      <a:pt x="0" y="2"/>
                    </a:cubicBezTo>
                    <a:cubicBezTo>
                      <a:pt x="0" y="2"/>
                      <a:pt x="0" y="2"/>
                      <a:pt x="0" y="2"/>
                    </a:cubicBezTo>
                    <a:cubicBezTo>
                      <a:pt x="3" y="2"/>
                      <a:pt x="4" y="3"/>
                      <a:pt x="6" y="5"/>
                    </a:cubicBezTo>
                    <a:cubicBezTo>
                      <a:pt x="9" y="10"/>
                      <a:pt x="9" y="10"/>
                      <a:pt x="9" y="10"/>
                    </a:cubicBezTo>
                    <a:cubicBezTo>
                      <a:pt x="3" y="17"/>
                      <a:pt x="3" y="17"/>
                      <a:pt x="3" y="17"/>
                    </a:cubicBezTo>
                    <a:cubicBezTo>
                      <a:pt x="10" y="17"/>
                      <a:pt x="10" y="17"/>
                      <a:pt x="10" y="17"/>
                    </a:cubicBezTo>
                    <a:cubicBezTo>
                      <a:pt x="12" y="14"/>
                      <a:pt x="12" y="14"/>
                      <a:pt x="12" y="14"/>
                    </a:cubicBezTo>
                    <a:cubicBezTo>
                      <a:pt x="18" y="22"/>
                      <a:pt x="18" y="22"/>
                      <a:pt x="18" y="22"/>
                    </a:cubicBezTo>
                    <a:cubicBezTo>
                      <a:pt x="25" y="22"/>
                      <a:pt x="25" y="22"/>
                      <a:pt x="25" y="22"/>
                    </a:cubicBezTo>
                    <a:cubicBezTo>
                      <a:pt x="14" y="7"/>
                      <a:pt x="14" y="7"/>
                      <a:pt x="14" y="7"/>
                    </a:cubicBezTo>
                    <a:cubicBezTo>
                      <a:pt x="20" y="7"/>
                      <a:pt x="20" y="7"/>
                      <a:pt x="20" y="7"/>
                    </a:cubicBezTo>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grpSp>
        <p:sp>
          <p:nvSpPr>
            <p:cNvPr id="16" name="Freeform 15"/>
            <p:cNvSpPr>
              <a:spLocks/>
            </p:cNvSpPr>
            <p:nvPr userDrawn="1"/>
          </p:nvSpPr>
          <p:spPr bwMode="auto">
            <a:xfrm>
              <a:off x="8926922" y="497314"/>
              <a:ext cx="44951" cy="29967"/>
            </a:xfrm>
            <a:custGeom>
              <a:avLst/>
              <a:gdLst>
                <a:gd name="T0" fmla="*/ 14 w 33"/>
                <a:gd name="T1" fmla="*/ 22 h 22"/>
                <a:gd name="T2" fmla="*/ 0 w 33"/>
                <a:gd name="T3" fmla="*/ 22 h 22"/>
                <a:gd name="T4" fmla="*/ 19 w 33"/>
                <a:gd name="T5" fmla="*/ 0 h 22"/>
                <a:gd name="T6" fmla="*/ 33 w 33"/>
                <a:gd name="T7" fmla="*/ 0 h 22"/>
                <a:gd name="T8" fmla="*/ 14 w 33"/>
                <a:gd name="T9" fmla="*/ 22 h 22"/>
              </a:gdLst>
              <a:ahLst/>
              <a:cxnLst>
                <a:cxn ang="0">
                  <a:pos x="T0" y="T1"/>
                </a:cxn>
                <a:cxn ang="0">
                  <a:pos x="T2" y="T3"/>
                </a:cxn>
                <a:cxn ang="0">
                  <a:pos x="T4" y="T5"/>
                </a:cxn>
                <a:cxn ang="0">
                  <a:pos x="T6" y="T7"/>
                </a:cxn>
                <a:cxn ang="0">
                  <a:pos x="T8" y="T9"/>
                </a:cxn>
              </a:cxnLst>
              <a:rect l="0" t="0" r="r" b="b"/>
              <a:pathLst>
                <a:path w="33" h="22">
                  <a:moveTo>
                    <a:pt x="14" y="22"/>
                  </a:moveTo>
                  <a:lnTo>
                    <a:pt x="0" y="22"/>
                  </a:lnTo>
                  <a:lnTo>
                    <a:pt x="19" y="0"/>
                  </a:lnTo>
                  <a:lnTo>
                    <a:pt x="33" y="0"/>
                  </a:lnTo>
                  <a:lnTo>
                    <a:pt x="14" y="22"/>
                  </a:lnTo>
                </a:path>
              </a:pathLst>
            </a:custGeom>
            <a:solidFill>
              <a:schemeClr val="accent2"/>
            </a:solidFill>
            <a:ln w="9525">
              <a:noFill/>
              <a:round/>
              <a:headEnd/>
              <a:tailEnd/>
            </a:ln>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grpSp>
      <p:pic>
        <p:nvPicPr>
          <p:cNvPr id="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402" y="210790"/>
            <a:ext cx="1745946" cy="174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9262549"/>
      </p:ext>
    </p:extLst>
  </p:cSld>
  <p:clrMap bg1="lt1" tx1="dk1" bg2="lt2" tx2="dk2" accent1="accent1" accent2="accent2" accent3="accent3" accent4="accent4" accent5="accent5" accent6="accent6" hlink="hlink" folHlink="folHlink"/>
  <p:hf hdr="0" ftr="0" dt="0"/>
  <p:notesStyle>
    <a:lvl1pPr marL="171450" indent="-171450" algn="l" defTabSz="914400" rtl="0" eaLnBrk="1" latinLnBrk="0" hangingPunct="1">
      <a:lnSpc>
        <a:spcPct val="95000"/>
      </a:lnSpc>
      <a:spcBef>
        <a:spcPts val="800"/>
      </a:spcBef>
      <a:spcAft>
        <a:spcPts val="600"/>
      </a:spcAft>
      <a:buClr>
        <a:schemeClr val="accent2"/>
      </a:buClr>
      <a:buFont typeface="Wingdings" pitchFamily="2" charset="2"/>
      <a:buChar char="§"/>
      <a:defRPr sz="1400" kern="1200">
        <a:solidFill>
          <a:schemeClr val="tx1"/>
        </a:solidFill>
        <a:latin typeface="+mn-lt"/>
        <a:ea typeface="+mn-ea"/>
        <a:cs typeface="+mn-cs"/>
      </a:defRPr>
    </a:lvl1pPr>
    <a:lvl2pPr marL="339725" indent="-165100" algn="l" defTabSz="914400" rtl="0" eaLnBrk="1" latinLnBrk="0" hangingPunct="1">
      <a:lnSpc>
        <a:spcPct val="85000"/>
      </a:lnSpc>
      <a:spcBef>
        <a:spcPts val="0"/>
      </a:spcBef>
      <a:spcAft>
        <a:spcPts val="400"/>
      </a:spcAft>
      <a:buClr>
        <a:schemeClr val="tx1">
          <a:lumMod val="85000"/>
          <a:lumOff val="15000"/>
        </a:schemeClr>
      </a:buClr>
      <a:buFont typeface="HelveticaNeueLT Std" pitchFamily="34" charset="0"/>
      <a:buChar char="‐"/>
      <a:defRPr sz="1200" kern="1200">
        <a:solidFill>
          <a:schemeClr val="tx1"/>
        </a:solidFill>
        <a:latin typeface="+mn-lt"/>
        <a:ea typeface="+mn-ea"/>
        <a:cs typeface="+mn-cs"/>
      </a:defRPr>
    </a:lvl2pPr>
    <a:lvl3pPr marL="457200" indent="-117475" algn="l" defTabSz="914400" rtl="0" eaLnBrk="1" latinLnBrk="0" hangingPunct="1">
      <a:lnSpc>
        <a:spcPct val="85000"/>
      </a:lnSpc>
      <a:spcBef>
        <a:spcPts val="0"/>
      </a:spcBef>
      <a:spcAft>
        <a:spcPts val="400"/>
      </a:spcAft>
      <a:buClr>
        <a:schemeClr val="tx1">
          <a:lumMod val="85000"/>
          <a:lumOff val="15000"/>
        </a:schemeClr>
      </a:buClr>
      <a:buFont typeface="HelveticaNeueLT Std" pitchFamily="34" charset="0"/>
      <a:buChar char="‐"/>
      <a:defRPr sz="1200" kern="1200">
        <a:solidFill>
          <a:schemeClr val="tx1"/>
        </a:solidFill>
        <a:latin typeface="+mn-lt"/>
        <a:ea typeface="+mn-ea"/>
        <a:cs typeface="+mn-cs"/>
      </a:defRPr>
    </a:lvl3pPr>
    <a:lvl4pPr marL="574675" indent="-117475" algn="l" defTabSz="914400" rtl="0" eaLnBrk="1" latinLnBrk="0" hangingPunct="1">
      <a:lnSpc>
        <a:spcPct val="85000"/>
      </a:lnSpc>
      <a:spcBef>
        <a:spcPts val="0"/>
      </a:spcBef>
      <a:spcAft>
        <a:spcPts val="400"/>
      </a:spcAft>
      <a:buClr>
        <a:schemeClr val="tx1">
          <a:lumMod val="85000"/>
          <a:lumOff val="15000"/>
        </a:schemeClr>
      </a:buClr>
      <a:buFont typeface="HelveticaNeueLT Std" pitchFamily="34" charset="0"/>
      <a:buChar char="‐"/>
      <a:defRPr sz="1200" kern="1200">
        <a:solidFill>
          <a:schemeClr val="tx1"/>
        </a:solidFill>
        <a:latin typeface="+mn-lt"/>
        <a:ea typeface="+mn-ea"/>
        <a:cs typeface="+mn-cs"/>
      </a:defRPr>
    </a:lvl4pPr>
    <a:lvl5pPr marL="739775" indent="-165100" algn="l" defTabSz="914400" rtl="0" eaLnBrk="1" latinLnBrk="0" hangingPunct="1">
      <a:lnSpc>
        <a:spcPct val="85000"/>
      </a:lnSpc>
      <a:spcBef>
        <a:spcPts val="0"/>
      </a:spcBef>
      <a:spcAft>
        <a:spcPts val="400"/>
      </a:spcAft>
      <a:buClr>
        <a:schemeClr val="tx1">
          <a:lumMod val="85000"/>
          <a:lumOff val="15000"/>
        </a:schemeClr>
      </a:buClr>
      <a:buFont typeface="HelveticaNeueLT Std"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twitter.com/mattcasters" TargetMode="External"/><Relationship Id="rId4" Type="http://schemas.openxmlformats.org/officeDocument/2006/relationships/hyperlink" Target="http://www.metaintegration.net/" TargetMode="External"/><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Tree>
    <p:extLst>
      <p:ext uri="{BB962C8B-B14F-4D97-AF65-F5344CB8AC3E}">
        <p14:creationId xmlns:p14="http://schemas.microsoft.com/office/powerpoint/2010/main" val="926862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849313"/>
            <a:ext cx="5689600" cy="3200400"/>
          </a:xfrm>
        </p:spPr>
      </p:sp>
      <p:sp>
        <p:nvSpPr>
          <p:cNvPr id="3" name="Notes Placeholder 2"/>
          <p:cNvSpPr>
            <a:spLocks noGrp="1"/>
          </p:cNvSpPr>
          <p:nvPr>
            <p:ph type="body" idx="1"/>
          </p:nvPr>
        </p:nvSpPr>
        <p:spPr/>
        <p:txBody>
          <a:bodyPr/>
          <a:lstStyle/>
          <a:p>
            <a:pPr marL="171406" indent="-171406">
              <a:buFont typeface="Arial" panose="020B0604020202020204" pitchFamily="34" charset="0"/>
              <a:buChar char="•"/>
            </a:pPr>
            <a:r>
              <a:rPr lang="en-US" sz="1200" dirty="0"/>
              <a:t>The total market size for IoT is predicted to be over $7 trillion by 2020</a:t>
            </a:r>
          </a:p>
          <a:p>
            <a:pPr marL="171406" indent="-171406">
              <a:buFont typeface="Arial" panose="020B0604020202020204" pitchFamily="34" charset="0"/>
              <a:buChar char="•"/>
            </a:pPr>
            <a:r>
              <a:rPr lang="en-US" sz="1200" dirty="0"/>
              <a:t>And, given the industries that we play in and the products and solutions that we build, we estimate our addressable market to be $2 trillion</a:t>
            </a:r>
          </a:p>
          <a:p>
            <a:pPr marL="171406" indent="-171406">
              <a:buFont typeface="Arial" panose="020B0604020202020204" pitchFamily="34" charset="0"/>
              <a:buChar char="•"/>
            </a:pPr>
            <a:r>
              <a:rPr lang="en-US" sz="1200" dirty="0"/>
              <a:t>As a commercial enterprise, that market opportunity certainly gets our attention</a:t>
            </a:r>
          </a:p>
          <a:p>
            <a:pPr marL="171406" indent="-171406">
              <a:buFont typeface="Arial" panose="020B0604020202020204" pitchFamily="34" charset="0"/>
              <a:buChar char="•"/>
            </a:pPr>
            <a:r>
              <a:rPr lang="en-US" sz="1200" dirty="0"/>
              <a:t>But more importantly, we see this as a measure of the enormous impact that we can make by investing in our IoT business and bringing real solutions to market that make a difference</a:t>
            </a:r>
          </a:p>
          <a:p>
            <a:pPr marL="171406" indent="-171406">
              <a:buFont typeface="Arial" panose="020B0604020202020204" pitchFamily="34" charset="0"/>
              <a:buChar char="•"/>
            </a:pPr>
            <a:r>
              <a:rPr lang="en-US" sz="1200" dirty="0"/>
              <a:t>We feel that this is more than an opportunity; it’s an obligation that we have</a:t>
            </a:r>
          </a:p>
        </p:txBody>
      </p:sp>
      <p:sp>
        <p:nvSpPr>
          <p:cNvPr id="4" name="Slide Number Placeholder 3"/>
          <p:cNvSpPr>
            <a:spLocks noGrp="1"/>
          </p:cNvSpPr>
          <p:nvPr>
            <p:ph type="sldNum" sz="quarter" idx="10"/>
          </p:nvPr>
        </p:nvSpPr>
        <p:spPr>
          <a:xfrm>
            <a:off x="3884615" y="8685213"/>
            <a:ext cx="2971800" cy="457200"/>
          </a:xfrm>
          <a:prstGeom prst="rect">
            <a:avLst/>
          </a:prstGeom>
        </p:spPr>
        <p:txBody>
          <a:bodyPr lIns="91416" tIns="45708" rIns="91416" bIns="45708"/>
          <a:lstStyle/>
          <a:p>
            <a:fld id="{46A88BD5-B403-3340-BBC6-09B24E6533B8}" type="slidenum">
              <a:rPr lang="en-US" smtClean="0">
                <a:solidFill>
                  <a:prstClr val="black"/>
                </a:solidFill>
                <a:latin typeface="Calibri"/>
              </a:rPr>
              <a:pPr/>
              <a:t>17</a:t>
            </a:fld>
            <a:endParaRPr lang="en-US" dirty="0">
              <a:solidFill>
                <a:prstClr val="black"/>
              </a:solidFill>
              <a:latin typeface="Calibri"/>
            </a:endParaRPr>
          </a:p>
        </p:txBody>
      </p:sp>
    </p:spTree>
    <p:extLst>
      <p:ext uri="{BB962C8B-B14F-4D97-AF65-F5344CB8AC3E}">
        <p14:creationId xmlns:p14="http://schemas.microsoft.com/office/powerpoint/2010/main" val="1895688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where are Social Innovation Strategy comes into play</a:t>
            </a:r>
          </a:p>
          <a:p>
            <a:r>
              <a:rPr lang="en-US" dirty="0" smtClean="0"/>
              <a:t>It’s our strategy for IoT</a:t>
            </a:r>
            <a:r>
              <a:rPr lang="en-US" baseline="0" dirty="0" smtClean="0"/>
              <a:t> that leverages our IT capabilities with our Industrial or Infrastructure capabilities to address big problems</a:t>
            </a:r>
          </a:p>
          <a:p>
            <a:r>
              <a:rPr lang="en-US" baseline="0" dirty="0" smtClean="0"/>
              <a:t>And it’s focused on what we call the Internet of Things that Matter</a:t>
            </a:r>
          </a:p>
          <a:p>
            <a:r>
              <a:rPr lang="en-US" baseline="0" dirty="0" smtClean="0"/>
              <a:t>We don’t dismiss the importance of IoT devices that we’re seeing in the consumer markets</a:t>
            </a:r>
          </a:p>
          <a:p>
            <a:r>
              <a:rPr lang="en-US" baseline="0" dirty="0" smtClean="0"/>
              <a:t>We’re focused those areas where we can help drive better healthcare outcomes for large populations</a:t>
            </a:r>
          </a:p>
          <a:p>
            <a:r>
              <a:rPr lang="en-US" baseline="0" dirty="0" smtClean="0"/>
              <a:t>And making energy more reliable and efficient for cities and states</a:t>
            </a:r>
          </a:p>
          <a:p>
            <a:r>
              <a:rPr lang="en-US" baseline="0" dirty="0" smtClean="0"/>
              <a:t>And making transportation safer and more reliable</a:t>
            </a:r>
          </a:p>
          <a:p>
            <a:r>
              <a:rPr lang="en-US" baseline="0" dirty="0" smtClean="0"/>
              <a:t>That’s what we mean by IoT that matter</a:t>
            </a:r>
            <a:endParaRPr lang="en-US" dirty="0" smtClean="0"/>
          </a:p>
          <a:p>
            <a:endParaRPr lang="en-US" dirty="0"/>
          </a:p>
        </p:txBody>
      </p:sp>
    </p:spTree>
    <p:extLst>
      <p:ext uri="{BB962C8B-B14F-4D97-AF65-F5344CB8AC3E}">
        <p14:creationId xmlns:p14="http://schemas.microsoft.com/office/powerpoint/2010/main" val="3453192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Energy</a:t>
            </a:r>
          </a:p>
          <a:p>
            <a:pPr marL="0" indent="0">
              <a:buNone/>
            </a:pPr>
            <a:r>
              <a:rPr lang="en-US" dirty="0"/>
              <a:t>For decades, Hitachi is delivering a wide array of turn-key complex energy systems globally, including traditional bulk power plants from thermal, nuclear, wind, hydro and solar sources.</a:t>
            </a:r>
          </a:p>
          <a:p>
            <a:pPr marL="171428" indent="-171428"/>
            <a:r>
              <a:rPr lang="en-US" dirty="0"/>
              <a:t>Hitachi delivers the IT/OT control systems needed to run these critical central generation systems effectively.</a:t>
            </a:r>
          </a:p>
          <a:p>
            <a:pPr marL="171428" indent="-171428"/>
            <a:r>
              <a:rPr lang="en-US" dirty="0"/>
              <a:t>Importantly, Hitachi also recognizes that customer requirements and technology changes are helping to lead the energy industry through a significant era of evolution that will require new engineering, design, financing, supporting, operation and maintenance models.</a:t>
            </a:r>
          </a:p>
          <a:p>
            <a:pPr marL="171428" indent="-171428"/>
            <a:r>
              <a:rPr lang="en-US" dirty="0"/>
              <a:t>This shift will include bringing more renewable energy sources online, utilizing efficiently battery storage systems for renewable energy frequency &amp; Voltage regulation, as well as peak shaving/demand shifting, using distributed energy resources for increased resiliency and savings through implementation of Microgrids.</a:t>
            </a:r>
          </a:p>
          <a:p>
            <a:pPr marL="171428" indent="-171428"/>
            <a:r>
              <a:rPr lang="en-US" dirty="0"/>
              <a:t>Also, new IoT-based IT technologies and real-time analytics will be needed to manage, optimize and coordinate this distributed generation grid with the primary grid, for example, using Hitachi state of the art Area Energy Management System (AEMS).</a:t>
            </a:r>
          </a:p>
          <a:p>
            <a:pPr marL="171428" indent="-171428"/>
            <a:r>
              <a:rPr lang="en-US" dirty="0"/>
              <a:t>This shift in the energy industry will follow patterns we have seen over the last couple of decades in the Telecommunications and IT Hardware businesses…with those central models giving way to more flexibility, capability and power moving closer to distributed end customers.</a:t>
            </a:r>
          </a:p>
          <a:p>
            <a:pPr marL="0" indent="0">
              <a:buNone/>
            </a:pPr>
            <a:endParaRPr lang="en-US" dirty="0" smtClean="0"/>
          </a:p>
          <a:p>
            <a:pPr marL="0" indent="0">
              <a:buNone/>
            </a:pPr>
            <a:r>
              <a:rPr lang="en-US" b="1" dirty="0" smtClean="0"/>
              <a:t>Healthcare</a:t>
            </a:r>
          </a:p>
          <a:p>
            <a:pPr marL="0" indent="0">
              <a:buNone/>
            </a:pPr>
            <a:endParaRPr lang="en-US" dirty="0" smtClean="0"/>
          </a:p>
          <a:p>
            <a:pPr marL="0" indent="0">
              <a:buNone/>
            </a:pPr>
            <a:r>
              <a:rPr lang="en-US" dirty="0"/>
              <a:t>Hitachi is a recognized innovator, global leader and trusted partner that healthcare systems turn to for expertise, help and encouragement as they continue to change healthcare profoundly for the better. Hitachi designs, develops and delivers medical imaging and information technologies, medical diagnostics, patient monitoring systems, performance improvement and performance solutions services that help our customers deliver better care to more people around the world, at a lower cost, with better outcomes.</a:t>
            </a:r>
          </a:p>
          <a:p>
            <a:pPr marL="0" indent="0">
              <a:buNone/>
            </a:pPr>
            <a:endParaRPr lang="en-US" dirty="0"/>
          </a:p>
          <a:p>
            <a:pPr marL="0" indent="0">
              <a:buNone/>
            </a:pPr>
            <a:r>
              <a:rPr lang="en-US" dirty="0"/>
              <a:t>Technological advancements are transforming the entire healthcare industry.</a:t>
            </a:r>
          </a:p>
          <a:p>
            <a:pPr marL="0" indent="0">
              <a:buNone/>
            </a:pPr>
            <a:r>
              <a:rPr lang="en-US" dirty="0"/>
              <a:t> </a:t>
            </a:r>
          </a:p>
          <a:p>
            <a:pPr marL="0" indent="0">
              <a:buNone/>
            </a:pPr>
            <a:r>
              <a:rPr lang="en-US" dirty="0"/>
              <a:t>The proliferation of new technology in healthcare is exploding. </a:t>
            </a:r>
          </a:p>
          <a:p>
            <a:pPr marL="0" indent="0">
              <a:buNone/>
            </a:pPr>
            <a:r>
              <a:rPr lang="en-US" dirty="0"/>
              <a:t> </a:t>
            </a:r>
          </a:p>
          <a:p>
            <a:pPr marL="171428" indent="-171428"/>
            <a:r>
              <a:rPr lang="en-US" dirty="0"/>
              <a:t>Wearable Tracking Devices</a:t>
            </a:r>
          </a:p>
          <a:p>
            <a:pPr marL="0" indent="0">
              <a:buNone/>
            </a:pPr>
            <a:r>
              <a:rPr lang="en-US" dirty="0"/>
              <a:t>70 million people in the U.S. are using wearable tracking devices to monitor their physical activity, sleep patterns, calorie consumption and a whole lot more. This is an exciting new frontier with so much potential to improve patient care. It will be fun to see the impact this trend has on improved patient engagement.</a:t>
            </a:r>
          </a:p>
          <a:p>
            <a:pPr marL="0" indent="0">
              <a:buNone/>
            </a:pPr>
            <a:r>
              <a:rPr lang="en-US" dirty="0"/>
              <a:t> </a:t>
            </a:r>
          </a:p>
          <a:p>
            <a:pPr marL="171428" indent="-171428"/>
            <a:r>
              <a:rPr lang="en-US" dirty="0"/>
              <a:t>Patient-Centered Care</a:t>
            </a:r>
          </a:p>
          <a:p>
            <a:pPr marL="0" indent="0">
              <a:buNone/>
            </a:pPr>
            <a:r>
              <a:rPr lang="en-US" dirty="0"/>
              <a:t>A significant change in the healthcare industry’s approach to providing care is underway—putting the patient at the center of care. The goal is to improve patient satisfaction scores and engagement. But, this is new territory, and the industry as a whole is just starting to look into ways to engage with patients outside of a traditional office visit. For example, many providers haven’t yet tapped social media to build relationships with their customers. This will need to change, especially as patients begin to shop for healthcare the way they shop for cars or electrician services—by searching the Internet, looking for quality metrics and patient reviews, and comparing prices.</a:t>
            </a:r>
          </a:p>
          <a:p>
            <a:pPr marL="0" indent="0">
              <a:buNone/>
            </a:pPr>
            <a:r>
              <a:rPr lang="en-US" dirty="0"/>
              <a:t> </a:t>
            </a:r>
          </a:p>
          <a:p>
            <a:pPr marL="171428" indent="-171428"/>
            <a:r>
              <a:rPr lang="en-US" dirty="0"/>
              <a:t>Increased Data Demands</a:t>
            </a:r>
          </a:p>
          <a:p>
            <a:pPr marL="0" indent="0">
              <a:buNone/>
            </a:pPr>
            <a:r>
              <a:rPr lang="en-US" dirty="0"/>
              <a:t>Both clinicians and administrative leaders are hungry for data to make decisions and guide their planning. Yet, there always seems to be a missing piece of information, such as which skilled nursing facility a patient was discharged to. For this example, providers either have to make assumptions based on unreliable data or try to get that data through cumbersome processes. </a:t>
            </a:r>
          </a:p>
          <a:p>
            <a:pPr marL="0" indent="0">
              <a:buNone/>
            </a:pPr>
            <a:endParaRPr lang="en-US" dirty="0"/>
          </a:p>
        </p:txBody>
      </p:sp>
    </p:spTree>
    <p:extLst>
      <p:ext uri="{BB962C8B-B14F-4D97-AF65-F5344CB8AC3E}">
        <p14:creationId xmlns:p14="http://schemas.microsoft.com/office/powerpoint/2010/main" val="1849072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more than 2800 patent applications</a:t>
            </a:r>
          </a:p>
          <a:p>
            <a:r>
              <a:rPr lang="en-US" dirty="0"/>
              <a:t>Hitachi is #1 in pending patents for Big Data analytics technologies</a:t>
            </a:r>
          </a:p>
          <a:p>
            <a:r>
              <a:rPr lang="en-US" dirty="0"/>
              <a:t>That’s nearly 2x as many as IBM </a:t>
            </a:r>
          </a:p>
          <a:p>
            <a:r>
              <a:rPr lang="en-US" dirty="0"/>
              <a:t>And 2x as many as Oracle and Microsoft combined </a:t>
            </a:r>
          </a:p>
          <a:p>
            <a:endParaRPr lang="en-US" dirty="0"/>
          </a:p>
          <a:p>
            <a:r>
              <a:rPr lang="en-US" dirty="0"/>
              <a:t>20% of Hitachi’s R&amp;D/ spend goes to IoT/Big Data spend = over $1B </a:t>
            </a:r>
          </a:p>
          <a:p>
            <a:r>
              <a:rPr lang="en-US" dirty="0"/>
              <a:t>And 500 researchers worldwide</a:t>
            </a:r>
          </a:p>
          <a:p>
            <a:endParaRPr lang="en-US" dirty="0"/>
          </a:p>
          <a:p>
            <a:r>
              <a:rPr lang="en-US" dirty="0"/>
              <a:t>Over 600 people in my group </a:t>
            </a:r>
          </a:p>
          <a:p>
            <a:r>
              <a:rPr lang="en-US" dirty="0"/>
              <a:t>Who collaborate with Hitachi colleagues around the world and ecosystem partners to bring solutions to market</a:t>
            </a:r>
          </a:p>
          <a:p>
            <a:endParaRPr lang="en-US" dirty="0"/>
          </a:p>
          <a:p>
            <a:r>
              <a:rPr lang="en-US" dirty="0"/>
              <a:t>Hitachi Live Insight Center of Excellence</a:t>
            </a:r>
          </a:p>
          <a:p>
            <a:r>
              <a:rPr lang="en-US" dirty="0"/>
              <a:t>More than 75 employees</a:t>
            </a:r>
          </a:p>
          <a:p>
            <a:r>
              <a:rPr lang="en-US" dirty="0"/>
              <a:t>To help customers swiftly test, customize, deploy and operationalize advanced data analytics solutions, applications and platforms to support new business initiatives. </a:t>
            </a:r>
          </a:p>
          <a:p>
            <a:r>
              <a:rPr lang="en-US" dirty="0"/>
              <a:t>The Center of Excellence leverages capabilities from multiple areas, bringing together business process expertise from Hitachi Consulting, IT implementation expertise from HDS, and data science from our Big Data Labs.</a:t>
            </a:r>
          </a:p>
        </p:txBody>
      </p:sp>
    </p:spTree>
    <p:extLst>
      <p:ext uri="{BB962C8B-B14F-4D97-AF65-F5344CB8AC3E}">
        <p14:creationId xmlns:p14="http://schemas.microsoft.com/office/powerpoint/2010/main" val="14779694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In addition to the CSI groups,</a:t>
            </a:r>
            <a:r>
              <a:rPr lang="en-US" baseline="0" dirty="0" smtClean="0"/>
              <a:t> Hitachi has several labs focused on R&amp;D:</a:t>
            </a:r>
          </a:p>
          <a:p>
            <a:r>
              <a:rPr lang="en-US" dirty="0"/>
              <a:t>The Center for Technology Innovation is comprised of nine centers. It strengthens technology platforms, fuses various technologies and promotes R&amp;D for innovative products, all of which are needed in the solutions developed by the Centers for Social Innovation.</a:t>
            </a:r>
          </a:p>
          <a:p>
            <a:r>
              <a:rPr lang="en-US" dirty="0"/>
              <a:t>The Center for Exploratory Research targets cutting-edge technologies from a long-term perspective, and strives to create technology platforms for the future.</a:t>
            </a:r>
          </a:p>
          <a:p>
            <a:endParaRPr lang="en-US" dirty="0"/>
          </a:p>
          <a:p>
            <a:pPr marL="0" indent="0">
              <a:buNone/>
            </a:pPr>
            <a:r>
              <a:rPr lang="en-US" b="1" dirty="0"/>
              <a:t>Together, the CSIs and Labs have more than 2600 researchers worldwide, including 600+ PhDs in Japan alone.</a:t>
            </a:r>
          </a:p>
        </p:txBody>
      </p:sp>
    </p:spTree>
    <p:extLst>
      <p:ext uri="{BB962C8B-B14F-4D97-AF65-F5344CB8AC3E}">
        <p14:creationId xmlns:p14="http://schemas.microsoft.com/office/powerpoint/2010/main" val="2381507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3044" indent="-173044">
              <a:buFont typeface="Arial" panose="020B0604020202020204" pitchFamily="34" charset="0"/>
              <a:buChar char="•"/>
            </a:pPr>
            <a:r>
              <a:rPr lang="en-US" sz="1200" dirty="0"/>
              <a:t>So for those industries where the SIBU is focused, we have </a:t>
            </a:r>
            <a:r>
              <a:rPr lang="en-US" sz="1200" b="1" dirty="0"/>
              <a:t>PURPOSE-BUILT SOLUTIONS</a:t>
            </a:r>
          </a:p>
          <a:p>
            <a:pPr marL="341297" lvl="1" indent="-173044">
              <a:buFont typeface="Arial" panose="020B0604020202020204" pitchFamily="34" charset="0"/>
              <a:buChar char="•"/>
            </a:pPr>
            <a:r>
              <a:rPr lang="en-US" sz="1000" b="1" dirty="0"/>
              <a:t>Smart City: Public Safety and City Data Exchange</a:t>
            </a:r>
            <a:r>
              <a:rPr lang="en-US" sz="1000" dirty="0"/>
              <a:t>, which I’ll share more details on in a moment</a:t>
            </a:r>
          </a:p>
          <a:p>
            <a:pPr marL="341297" lvl="1" indent="-173044">
              <a:buFont typeface="Arial" panose="020B0604020202020204" pitchFamily="34" charset="0"/>
              <a:buChar char="•"/>
            </a:pPr>
            <a:r>
              <a:rPr lang="en-US" sz="1000" b="1" dirty="0"/>
              <a:t>Telecom</a:t>
            </a:r>
            <a:r>
              <a:rPr lang="en-US" sz="1000" dirty="0"/>
              <a:t> – Live Insight for Telco</a:t>
            </a:r>
          </a:p>
          <a:p>
            <a:pPr marL="341297" lvl="1" indent="-173044">
              <a:buFont typeface="Arial" panose="020B0604020202020204" pitchFamily="34" charset="0"/>
              <a:buChar char="•"/>
            </a:pPr>
            <a:r>
              <a:rPr lang="en-US" sz="1000" b="1" dirty="0"/>
              <a:t>Healthcare</a:t>
            </a:r>
            <a:r>
              <a:rPr lang="en-US" sz="1000" dirty="0"/>
              <a:t> - HCR</a:t>
            </a:r>
          </a:p>
          <a:p>
            <a:pPr marL="341297" lvl="1" indent="-173044">
              <a:buFont typeface="Arial" panose="020B0604020202020204" pitchFamily="34" charset="0"/>
              <a:buChar char="•"/>
            </a:pPr>
            <a:r>
              <a:rPr lang="en-US" sz="1000" b="1" dirty="0"/>
              <a:t>IT Analytics </a:t>
            </a:r>
            <a:r>
              <a:rPr lang="en-US" sz="1000" dirty="0"/>
              <a:t>– Live Insight for IT Operations</a:t>
            </a:r>
          </a:p>
          <a:p>
            <a:pPr marL="341297" lvl="1" indent="-173044">
              <a:buFont typeface="Arial" panose="020B0604020202020204" pitchFamily="34" charset="0"/>
              <a:buChar char="•"/>
            </a:pPr>
            <a:r>
              <a:rPr lang="en-US" sz="1000" b="1" dirty="0"/>
              <a:t>Energy</a:t>
            </a:r>
            <a:r>
              <a:rPr lang="en-US" sz="1000" dirty="0"/>
              <a:t> – Microgrid</a:t>
            </a:r>
          </a:p>
          <a:p>
            <a:pPr marL="341297" lvl="1" indent="-173044">
              <a:buFont typeface="Arial" panose="020B0604020202020204" pitchFamily="34" charset="0"/>
              <a:buChar char="•"/>
            </a:pPr>
            <a:r>
              <a:rPr lang="en-US" sz="1000" dirty="0"/>
              <a:t>And we’re in the </a:t>
            </a:r>
            <a:r>
              <a:rPr lang="en-US" sz="1000" b="1" dirty="0"/>
              <a:t>development stage on a couple of Intelligent Vehicle solutions </a:t>
            </a:r>
            <a:r>
              <a:rPr lang="en-US" sz="1000" dirty="0"/>
              <a:t>– stay tuned on that</a:t>
            </a:r>
          </a:p>
          <a:p>
            <a:pPr marL="173044" indent="-173044">
              <a:buFont typeface="Arial" panose="020B0604020202020204" pitchFamily="34" charset="0"/>
              <a:buChar char="•"/>
            </a:pPr>
            <a:r>
              <a:rPr lang="en-US" sz="1200" dirty="0"/>
              <a:t>And there are two </a:t>
            </a:r>
            <a:r>
              <a:rPr lang="en-US" sz="1200" b="1" dirty="0"/>
              <a:t>FOUNDATIONAL ELEMENTS </a:t>
            </a:r>
            <a:r>
              <a:rPr lang="en-US" sz="1200" dirty="0"/>
              <a:t>of everything we’re developing</a:t>
            </a:r>
          </a:p>
          <a:p>
            <a:pPr marL="341297" lvl="1" indent="-173044">
              <a:buFont typeface="Arial" panose="020B0604020202020204" pitchFamily="34" charset="0"/>
              <a:buChar char="•"/>
            </a:pPr>
            <a:r>
              <a:rPr lang="en-US" sz="1000" b="1" dirty="0"/>
              <a:t>PENTAHO</a:t>
            </a:r>
            <a:r>
              <a:rPr lang="en-US" sz="1000" dirty="0"/>
              <a:t>, which I’ll touch on in the next slide</a:t>
            </a:r>
          </a:p>
          <a:p>
            <a:pPr marL="341297" lvl="1" indent="-173044">
              <a:buFont typeface="Arial" panose="020B0604020202020204" pitchFamily="34" charset="0"/>
              <a:buChar char="•"/>
            </a:pPr>
            <a:r>
              <a:rPr lang="en-US" sz="1000" dirty="0"/>
              <a:t>And a </a:t>
            </a:r>
            <a:r>
              <a:rPr lang="en-US" sz="1000" b="1" dirty="0"/>
              <a:t>PLATFORM </a:t>
            </a:r>
            <a:r>
              <a:rPr lang="en-US" sz="1000" dirty="0"/>
              <a:t>for IoT Analytics</a:t>
            </a:r>
          </a:p>
        </p:txBody>
      </p:sp>
      <p:sp>
        <p:nvSpPr>
          <p:cNvPr id="4" name="Slide Number Placeholder 3"/>
          <p:cNvSpPr>
            <a:spLocks noGrp="1"/>
          </p:cNvSpPr>
          <p:nvPr>
            <p:ph type="sldNum" sz="quarter" idx="10"/>
          </p:nvPr>
        </p:nvSpPr>
        <p:spPr>
          <a:xfrm>
            <a:off x="3884615" y="8685212"/>
            <a:ext cx="2971800" cy="457200"/>
          </a:xfrm>
          <a:prstGeom prst="rect">
            <a:avLst/>
          </a:prstGeom>
        </p:spPr>
        <p:txBody>
          <a:bodyPr lIns="92290" tIns="46145" rIns="92290" bIns="46145"/>
          <a:lstStyle/>
          <a:p>
            <a:fld id="{46A88BD5-B403-3340-BBC6-09B24E6533B8}" type="slidenum">
              <a:rPr lang="en-US" smtClean="0"/>
              <a:t>22</a:t>
            </a:fld>
            <a:endParaRPr lang="en-US" dirty="0"/>
          </a:p>
        </p:txBody>
      </p:sp>
    </p:spTree>
    <p:extLst>
      <p:ext uri="{BB962C8B-B14F-4D97-AF65-F5344CB8AC3E}">
        <p14:creationId xmlns:p14="http://schemas.microsoft.com/office/powerpoint/2010/main" val="4560851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7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defTabSz="914400" eaLnBrk="1">
              <a:lnSpc>
                <a:spcPct val="100000"/>
              </a:lnSpc>
            </a:pPr>
            <a:endParaRPr lang="en-US" altLang="en-US" sz="1200" baseline="30000" dirty="0" smtClean="0">
              <a:latin typeface="Arial Bold" pitchFamily="34" charset="0"/>
              <a:sym typeface="Arial Bold" pitchFamily="34" charset="0"/>
            </a:endParaRPr>
          </a:p>
        </p:txBody>
      </p:sp>
      <p:sp>
        <p:nvSpPr>
          <p:cNvPr id="57348"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Calibri" charset="0"/>
                <a:ea typeface="ＭＳ Ｐゴシック" charset="0"/>
                <a:cs typeface="ＭＳ Ｐゴシック" charset="0"/>
              </a:defRPr>
            </a:lvl1pPr>
            <a:lvl2pPr marL="742950" indent="-285750">
              <a:defRPr sz="1200">
                <a:solidFill>
                  <a:schemeClr val="tx1"/>
                </a:solidFill>
                <a:latin typeface="Calibri" charset="0"/>
                <a:ea typeface="ＭＳ Ｐゴシック" charset="0"/>
              </a:defRPr>
            </a:lvl2pPr>
            <a:lvl3pPr marL="1143000" indent="-228600">
              <a:defRPr sz="1200">
                <a:solidFill>
                  <a:schemeClr val="tx1"/>
                </a:solidFill>
                <a:latin typeface="Calibri" charset="0"/>
                <a:ea typeface="ＭＳ Ｐゴシック" charset="0"/>
              </a:defRPr>
            </a:lvl3pPr>
            <a:lvl4pPr marL="1600200" indent="-228600">
              <a:defRPr sz="1200">
                <a:solidFill>
                  <a:schemeClr val="tx1"/>
                </a:solidFill>
                <a:latin typeface="Calibri" charset="0"/>
                <a:ea typeface="ＭＳ Ｐゴシック" charset="0"/>
              </a:defRPr>
            </a:lvl4pPr>
            <a:lvl5pPr marL="2057400" indent="-228600">
              <a:defRPr sz="1200">
                <a:solidFill>
                  <a:schemeClr val="tx1"/>
                </a:solidFill>
                <a:latin typeface="Calibri" charset="0"/>
                <a:ea typeface="ＭＳ Ｐゴシック" charset="0"/>
              </a:defRPr>
            </a:lvl5pPr>
            <a:lvl6pPr marL="2514600" indent="-2286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eaLnBrk="0" fontAlgn="base" hangingPunct="0">
              <a:spcBef>
                <a:spcPct val="30000"/>
              </a:spcBef>
              <a:spcAft>
                <a:spcPct val="0"/>
              </a:spcAft>
              <a:defRPr sz="1200">
                <a:solidFill>
                  <a:schemeClr val="tx1"/>
                </a:solidFill>
                <a:latin typeface="Calibri" charset="0"/>
                <a:ea typeface="ＭＳ Ｐゴシック" charset="0"/>
              </a:defRPr>
            </a:lvl9pPr>
          </a:lstStyle>
          <a:p>
            <a:fld id="{BDFF96DB-E658-D44B-BDBD-7531C6C46CE2}" type="slidenum">
              <a:rPr lang="en-US"/>
              <a:pPr/>
              <a:t>24</a:t>
            </a:fld>
            <a:endParaRPr lang="en-US"/>
          </a:p>
        </p:txBody>
      </p:sp>
    </p:spTree>
    <p:extLst>
      <p:ext uri="{BB962C8B-B14F-4D97-AF65-F5344CB8AC3E}">
        <p14:creationId xmlns:p14="http://schemas.microsoft.com/office/powerpoint/2010/main" val="41788877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pPr>
            <a:r>
              <a:rPr lang="en-US" sz="1400" dirty="0" smtClean="0"/>
              <a:t>Focus on security &amp; governance integration </a:t>
            </a:r>
          </a:p>
          <a:p>
            <a:endParaRPr lang="en-US" dirty="0"/>
          </a:p>
        </p:txBody>
      </p:sp>
    </p:spTree>
    <p:extLst>
      <p:ext uri="{BB962C8B-B14F-4D97-AF65-F5344CB8AC3E}">
        <p14:creationId xmlns:p14="http://schemas.microsoft.com/office/powerpoint/2010/main" val="40632289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pPr>
            <a:r>
              <a:rPr lang="en-US" sz="1400" dirty="0" smtClean="0"/>
              <a:t>Improve ease of use and performance of data blending</a:t>
            </a:r>
          </a:p>
          <a:p>
            <a:pPr>
              <a:spcBef>
                <a:spcPts val="0"/>
              </a:spcBef>
              <a:spcAft>
                <a:spcPts val="0"/>
              </a:spcAft>
            </a:pPr>
            <a:r>
              <a:rPr lang="en-US" sz="1400" dirty="0" smtClean="0"/>
              <a:t>Bring data blending closer to the user</a:t>
            </a:r>
          </a:p>
          <a:p>
            <a:pPr>
              <a:spcBef>
                <a:spcPts val="0"/>
              </a:spcBef>
              <a:spcAft>
                <a:spcPts val="0"/>
              </a:spcAft>
            </a:pPr>
            <a:r>
              <a:rPr lang="en-US" sz="1400" dirty="0" smtClean="0"/>
              <a:t>Extend existing capabilities for data and parameter driven transformations</a:t>
            </a:r>
          </a:p>
          <a:p>
            <a:pPr marL="171450" marR="0" lvl="0" indent="-171450" algn="l" defTabSz="914400" rtl="0" eaLnBrk="1" fontAlgn="auto" latinLnBrk="0" hangingPunct="1">
              <a:lnSpc>
                <a:spcPct val="95000"/>
              </a:lnSpc>
              <a:spcBef>
                <a:spcPts val="0"/>
              </a:spcBef>
              <a:spcAft>
                <a:spcPts val="0"/>
              </a:spcAft>
              <a:buClr>
                <a:schemeClr val="accent2"/>
              </a:buClr>
              <a:buSzTx/>
              <a:buFont typeface="Wingdings" pitchFamily="2" charset="2"/>
              <a:buChar char="§"/>
              <a:tabLst/>
              <a:defRPr/>
            </a:pPr>
            <a:r>
              <a:rPr lang="en-US" sz="1400" dirty="0" smtClean="0"/>
              <a:t>Investigations into IOT device and machine log formats</a:t>
            </a:r>
          </a:p>
          <a:p>
            <a:pPr>
              <a:spcBef>
                <a:spcPts val="0"/>
              </a:spcBef>
              <a:spcAft>
                <a:spcPts val="0"/>
              </a:spcAft>
            </a:pPr>
            <a:endParaRPr lang="en-US" sz="1400" dirty="0" smtClean="0"/>
          </a:p>
          <a:p>
            <a:endParaRPr lang="en-US" dirty="0"/>
          </a:p>
        </p:txBody>
      </p:sp>
    </p:spTree>
    <p:extLst>
      <p:ext uri="{BB962C8B-B14F-4D97-AF65-F5344CB8AC3E}">
        <p14:creationId xmlns:p14="http://schemas.microsoft.com/office/powerpoint/2010/main" val="3898389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pPr>
            <a:r>
              <a:rPr lang="en-US" sz="1400" dirty="0" smtClean="0"/>
              <a:t>Extend existing capabilities for data and parameter driven transformations</a:t>
            </a:r>
          </a:p>
          <a:p>
            <a:pPr marL="171450" marR="0" lvl="0" indent="-171450" algn="l" defTabSz="914400" rtl="0" eaLnBrk="1" fontAlgn="auto" latinLnBrk="0" hangingPunct="1">
              <a:lnSpc>
                <a:spcPct val="95000"/>
              </a:lnSpc>
              <a:spcBef>
                <a:spcPts val="0"/>
              </a:spcBef>
              <a:spcAft>
                <a:spcPts val="0"/>
              </a:spcAft>
              <a:buClr>
                <a:schemeClr val="accent2"/>
              </a:buClr>
              <a:buSzTx/>
              <a:buFont typeface="Wingdings" pitchFamily="2" charset="2"/>
              <a:buChar char="§"/>
              <a:tabLst/>
              <a:defRPr/>
            </a:pPr>
            <a:r>
              <a:rPr lang="en-US" sz="1400" dirty="0" smtClean="0"/>
              <a:t>Investigations into IOT device and machine log formats</a:t>
            </a:r>
          </a:p>
          <a:p>
            <a:endParaRPr lang="en-US" dirty="0"/>
          </a:p>
        </p:txBody>
      </p:sp>
    </p:spTree>
    <p:extLst>
      <p:ext uri="{BB962C8B-B14F-4D97-AF65-F5344CB8AC3E}">
        <p14:creationId xmlns:p14="http://schemas.microsoft.com/office/powerpoint/2010/main" val="4255966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79404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Data Services (CE/EE) </a:t>
            </a:r>
          </a:p>
          <a:p>
            <a:r>
              <a:rPr lang="en-US" i="1" dirty="0" smtClean="0">
                <a:effectLst/>
              </a:rPr>
              <a:t>Data Services</a:t>
            </a:r>
            <a:r>
              <a:rPr lang="en-US" dirty="0" smtClean="0"/>
              <a:t> This is huge.  Huge. Data Services have been my baby for the past few months and it's going to play a huge part of everything that we'll be doing in the future. It's a very simple concept that </a:t>
            </a:r>
            <a:r>
              <a:rPr lang="en-US" dirty="0" smtClean="0">
                <a:hlinkClick r:id="rId3"/>
              </a:rPr>
              <a:t>Matt Casters</a:t>
            </a:r>
            <a:r>
              <a:rPr lang="en-US" dirty="0" smtClean="0"/>
              <a:t> came up with a couple years back; but like happens most of the time, takes the rest of the world lots of time to understand what he actually means :p</a:t>
            </a:r>
            <a:br>
              <a:rPr lang="en-US" dirty="0" smtClean="0"/>
            </a:br>
            <a:r>
              <a:rPr lang="en-US" dirty="0" smtClean="0"/>
              <a:t/>
            </a:r>
            <a:br>
              <a:rPr lang="en-US" dirty="0" smtClean="0"/>
            </a:br>
            <a:r>
              <a:rPr lang="en-US" dirty="0" smtClean="0"/>
              <a:t>Simply put - we can expose any point of our transformation as a virtual / </a:t>
            </a:r>
            <a:r>
              <a:rPr lang="en-US" dirty="0" err="1" smtClean="0"/>
              <a:t>umaterialized</a:t>
            </a:r>
            <a:r>
              <a:rPr lang="en-US" dirty="0" smtClean="0"/>
              <a:t> table that can be accessed from the outside through a </a:t>
            </a:r>
            <a:r>
              <a:rPr lang="en-US" dirty="0" err="1" smtClean="0"/>
              <a:t>jdbc</a:t>
            </a:r>
            <a:r>
              <a:rPr lang="en-US" dirty="0" smtClean="0"/>
              <a:t> interface. And this usage can be not only external but also internal.</a:t>
            </a:r>
            <a:br>
              <a:rPr lang="en-US" dirty="0" smtClean="0"/>
            </a:br>
            <a:r>
              <a:rPr lang="en-US" dirty="0" smtClean="0"/>
              <a:t/>
            </a:r>
            <a:br>
              <a:rPr lang="en-US" dirty="0" smtClean="0"/>
            </a:br>
            <a:r>
              <a:rPr lang="en-US" dirty="0" smtClean="0"/>
              <a:t>Some of you may remember that the concept of </a:t>
            </a:r>
            <a:r>
              <a:rPr lang="en-US" dirty="0" err="1" smtClean="0"/>
              <a:t>dataservices</a:t>
            </a:r>
            <a:r>
              <a:rPr lang="en-US" dirty="0" smtClean="0"/>
              <a:t> appear in 5.0 as the codename </a:t>
            </a:r>
            <a:r>
              <a:rPr lang="en-US" dirty="0" err="1" smtClean="0"/>
              <a:t>jdbc</a:t>
            </a:r>
            <a:r>
              <a:rPr lang="en-US" dirty="0" smtClean="0"/>
              <a:t> thin driver, an EE only feature. But we huge improvements on the concept, not only at UI level but also on global </a:t>
            </a:r>
            <a:r>
              <a:rPr lang="en-US" i="1" dirty="0" smtClean="0"/>
              <a:t>Caching</a:t>
            </a:r>
            <a:r>
              <a:rPr lang="en-US" dirty="0" smtClean="0"/>
              <a:t> abilities and </a:t>
            </a:r>
            <a:r>
              <a:rPr lang="en-US" i="1" dirty="0" smtClean="0"/>
              <a:t>Push Down Optimizations</a:t>
            </a:r>
            <a:r>
              <a:rPr lang="en-US" dirty="0" smtClean="0"/>
              <a:t>. </a:t>
            </a:r>
            <a:br>
              <a:rPr lang="en-US" dirty="0" smtClean="0"/>
            </a:br>
            <a:r>
              <a:rPr lang="en-US" dirty="0" smtClean="0"/>
              <a:t/>
            </a:r>
            <a:br>
              <a:rPr lang="en-US" dirty="0" smtClean="0"/>
            </a:br>
            <a:r>
              <a:rPr lang="en-US" b="1" dirty="0" err="1" smtClean="0"/>
              <a:t>OSGi</a:t>
            </a:r>
            <a:r>
              <a:rPr lang="en-US" b="1" dirty="0" smtClean="0"/>
              <a:t> support (CE/EE)</a:t>
            </a:r>
          </a:p>
          <a:p>
            <a:r>
              <a:rPr lang="en-US" dirty="0" smtClean="0"/>
              <a:t>Warn - tech zone here! Core infrastructure stuff. We included </a:t>
            </a:r>
            <a:r>
              <a:rPr lang="en-US" dirty="0" err="1" smtClean="0"/>
              <a:t>OSGi</a:t>
            </a:r>
            <a:r>
              <a:rPr lang="en-US" dirty="0" smtClean="0"/>
              <a:t> in the </a:t>
            </a:r>
            <a:r>
              <a:rPr lang="en-US" dirty="0" err="1" smtClean="0"/>
              <a:t>pentaho</a:t>
            </a:r>
            <a:r>
              <a:rPr lang="en-US" dirty="0" smtClean="0"/>
              <a:t> stack, so now plugins can be built and deployed as </a:t>
            </a:r>
            <a:r>
              <a:rPr lang="en-US" dirty="0" err="1" smtClean="0"/>
              <a:t>OSGi</a:t>
            </a:r>
            <a:r>
              <a:rPr lang="en-US" dirty="0" smtClean="0"/>
              <a:t> bundles. This will open up possibilities that you don't even dream about... Just as a sneak peak we are now able to have a...</a:t>
            </a:r>
            <a:br>
              <a:rPr lang="en-US" dirty="0" smtClean="0"/>
            </a:br>
            <a:r>
              <a:rPr lang="en-US" dirty="0" smtClean="0"/>
              <a:t/>
            </a:r>
            <a:br>
              <a:rPr lang="en-US" dirty="0" smtClean="0"/>
            </a:br>
            <a:r>
              <a:rPr lang="en-US" dirty="0" smtClean="0"/>
              <a:t/>
            </a:r>
            <a:br>
              <a:rPr lang="en-US" dirty="0" smtClean="0"/>
            </a:br>
            <a:r>
              <a:rPr lang="en-US" b="1" dirty="0" smtClean="0"/>
              <a:t>New PDI Marketplace (CE/EE)</a:t>
            </a:r>
          </a:p>
          <a:p>
            <a:r>
              <a:rPr lang="en-US" i="1" dirty="0" smtClean="0">
                <a:effectLst/>
              </a:rPr>
              <a:t>PDI Marketplace</a:t>
            </a:r>
            <a:r>
              <a:rPr lang="en-US" dirty="0" smtClean="0"/>
              <a:t> </a:t>
            </a:r>
            <a:br>
              <a:rPr lang="en-US" dirty="0" smtClean="0"/>
            </a:br>
            <a:r>
              <a:rPr lang="en-US" dirty="0" smtClean="0"/>
              <a:t/>
            </a:r>
            <a:br>
              <a:rPr lang="en-US" dirty="0" smtClean="0"/>
            </a:br>
            <a:r>
              <a:rPr lang="en-US" dirty="0" smtClean="0"/>
              <a:t>We were able to bring the BA server marketplace into PDI. </a:t>
            </a:r>
            <a:r>
              <a:rPr lang="en-US" dirty="0" err="1" smtClean="0"/>
              <a:t>Nuff</a:t>
            </a:r>
            <a:r>
              <a:rPr lang="en-US" dirty="0" smtClean="0"/>
              <a:t> said!</a:t>
            </a:r>
            <a:br>
              <a:rPr lang="en-US" dirty="0" smtClean="0"/>
            </a:br>
            <a:r>
              <a:rPr lang="en-US" dirty="0" smtClean="0"/>
              <a:t/>
            </a:r>
            <a:br>
              <a:rPr lang="en-US" dirty="0" smtClean="0"/>
            </a:br>
            <a:r>
              <a:rPr lang="en-US" b="1" dirty="0" smtClean="0"/>
              <a:t>Named clusters testing framework (CE/EE)</a:t>
            </a:r>
          </a:p>
          <a:p>
            <a:r>
              <a:rPr lang="en-US" i="1" dirty="0" smtClean="0">
                <a:effectLst/>
              </a:rPr>
              <a:t>Test named cluster connections</a:t>
            </a:r>
            <a:r>
              <a:rPr lang="en-US" dirty="0" smtClean="0"/>
              <a:t> </a:t>
            </a:r>
            <a:br>
              <a:rPr lang="en-US" dirty="0" smtClean="0"/>
            </a:br>
            <a:r>
              <a:rPr lang="en-US" dirty="0" smtClean="0"/>
              <a:t>Unlike what marketing people try to make you believe, </a:t>
            </a:r>
            <a:r>
              <a:rPr lang="en-US" dirty="0" err="1" smtClean="0"/>
              <a:t>hadoop</a:t>
            </a:r>
            <a:r>
              <a:rPr lang="en-US" dirty="0" smtClean="0"/>
              <a:t> stuff isn't easy. A lot of things can go wrong. It can be an headache just to do the initial configuration.</a:t>
            </a:r>
            <a:br>
              <a:rPr lang="en-US" dirty="0" smtClean="0"/>
            </a:br>
            <a:r>
              <a:rPr lang="en-US" dirty="0" smtClean="0"/>
              <a:t/>
            </a:r>
            <a:br>
              <a:rPr lang="en-US" dirty="0" smtClean="0"/>
            </a:br>
            <a:r>
              <a:rPr lang="en-US" dirty="0" smtClean="0"/>
              <a:t>So we built a set of test cases that will help you troubleshot what happens there, as well as guidelines on how to fix the open issues.</a:t>
            </a:r>
            <a:br>
              <a:rPr lang="en-US" dirty="0" smtClean="0"/>
            </a:br>
            <a:r>
              <a:rPr lang="en-US" dirty="0" smtClean="0"/>
              <a:t/>
            </a:r>
            <a:br>
              <a:rPr lang="en-US" dirty="0" smtClean="0"/>
            </a:br>
            <a:r>
              <a:rPr lang="en-US" dirty="0" smtClean="0"/>
              <a:t>And you know what... we did more than that. We built the beginning of a generic and pluggable test framework! You'll be able to plugin your own test cases and you'll also see soon this "test framework" appear in other areas of the product!</a:t>
            </a:r>
            <a:br>
              <a:rPr lang="en-US" dirty="0" smtClean="0"/>
            </a:br>
            <a:r>
              <a:rPr lang="en-US" dirty="0" smtClean="0"/>
              <a:t/>
            </a:r>
            <a:br>
              <a:rPr lang="en-US" dirty="0" smtClean="0"/>
            </a:br>
            <a:r>
              <a:rPr lang="en-US" dirty="0" smtClean="0"/>
              <a:t/>
            </a:r>
            <a:br>
              <a:rPr lang="en-US" dirty="0" smtClean="0"/>
            </a:br>
            <a:r>
              <a:rPr lang="en-US" b="1" dirty="0" smtClean="0"/>
              <a:t>Library upgrades - Java 8, Tomcat 8, VFS2, </a:t>
            </a:r>
            <a:r>
              <a:rPr lang="en-US" b="1" dirty="0" err="1" smtClean="0"/>
              <a:t>etc</a:t>
            </a:r>
            <a:r>
              <a:rPr lang="en-US" b="1" dirty="0" smtClean="0"/>
              <a:t>, </a:t>
            </a:r>
            <a:r>
              <a:rPr lang="en-US" b="1" dirty="0" err="1" smtClean="0"/>
              <a:t>etc</a:t>
            </a:r>
            <a:r>
              <a:rPr lang="en-US" b="1" dirty="0" smtClean="0"/>
              <a:t>, </a:t>
            </a:r>
            <a:r>
              <a:rPr lang="en-US" b="1" dirty="0" err="1" smtClean="0"/>
              <a:t>etc</a:t>
            </a:r>
            <a:r>
              <a:rPr lang="en-US" b="1" dirty="0" smtClean="0"/>
              <a:t> (CE/EE)</a:t>
            </a:r>
          </a:p>
          <a:p>
            <a:r>
              <a:rPr lang="en-US" dirty="0" smtClean="0"/>
              <a:t>More infrastructure stuff that you may think you don't care about, but you do. It's the stuff that if it wasn't there, you'd complain a lot!</a:t>
            </a:r>
            <a:br>
              <a:rPr lang="en-US" dirty="0" smtClean="0"/>
            </a:br>
            <a:r>
              <a:rPr lang="en-US" dirty="0" smtClean="0"/>
              <a:t/>
            </a:r>
            <a:br>
              <a:rPr lang="en-US" dirty="0" smtClean="0"/>
            </a:br>
            <a:r>
              <a:rPr lang="en-US" dirty="0" smtClean="0"/>
              <a:t>A bunch of libraries were upgraded. More than half the stack (I just made this up, but this was huge) to address the latest features, security upgrades, etc. I definitely won't go through it, but I'll just </a:t>
            </a:r>
            <a:r>
              <a:rPr lang="en-US" dirty="0" err="1" smtClean="0"/>
              <a:t>highight</a:t>
            </a:r>
            <a:r>
              <a:rPr lang="en-US" dirty="0" smtClean="0"/>
              <a:t> Java 8 support as the main headlines</a:t>
            </a:r>
            <a:br>
              <a:rPr lang="en-US" dirty="0" smtClean="0"/>
            </a:br>
            <a:r>
              <a:rPr lang="en-US" dirty="0" smtClean="0"/>
              <a:t/>
            </a:r>
            <a:br>
              <a:rPr lang="en-US" dirty="0" smtClean="0"/>
            </a:br>
            <a:r>
              <a:rPr lang="en-US" b="1" dirty="0" smtClean="0"/>
              <a:t>Rest APIs for user management (CE/EE)</a:t>
            </a:r>
          </a:p>
          <a:p>
            <a:r>
              <a:rPr lang="en-US" dirty="0" smtClean="0"/>
              <a:t>If you use the Pentaho security, you'll now be able to use, fully supported, rest </a:t>
            </a:r>
            <a:r>
              <a:rPr lang="en-US" dirty="0" err="1" smtClean="0"/>
              <a:t>apis</a:t>
            </a:r>
            <a:r>
              <a:rPr lang="en-US" dirty="0" smtClean="0"/>
              <a:t> for automating user management</a:t>
            </a:r>
            <a:br>
              <a:rPr lang="en-US" dirty="0" smtClean="0"/>
            </a:br>
            <a:r>
              <a:rPr lang="en-US" dirty="0" smtClean="0"/>
              <a:t/>
            </a:r>
            <a:br>
              <a:rPr lang="en-US" dirty="0" smtClean="0"/>
            </a:br>
            <a:r>
              <a:rPr lang="en-US" b="1" dirty="0" smtClean="0"/>
              <a:t>Merging BA and DI</a:t>
            </a:r>
          </a:p>
          <a:p>
            <a:r>
              <a:rPr lang="en-US" dirty="0" smtClean="0"/>
              <a:t>I'm listing this here because there were tons of work done here. More on this later. It's amazing stuff, believe me!</a:t>
            </a:r>
            <a:br>
              <a:rPr lang="en-US" dirty="0" smtClean="0"/>
            </a:br>
            <a:r>
              <a:rPr lang="en-US" dirty="0" smtClean="0"/>
              <a:t/>
            </a:r>
            <a:br>
              <a:rPr lang="en-US" dirty="0" smtClean="0"/>
            </a:br>
            <a:r>
              <a:rPr lang="en-US" b="1" dirty="0" smtClean="0"/>
              <a:t>Import / Export (EE)</a:t>
            </a:r>
          </a:p>
          <a:p>
            <a:r>
              <a:rPr lang="en-US" dirty="0" smtClean="0"/>
              <a:t>Another step into our </a:t>
            </a:r>
            <a:r>
              <a:rPr lang="en-US" dirty="0" err="1" smtClean="0"/>
              <a:t>LifeCycle</a:t>
            </a:r>
            <a:r>
              <a:rPr lang="en-US" dirty="0" smtClean="0"/>
              <a:t> Management story. The ability to do and automate full system backups and restore!</a:t>
            </a:r>
            <a:br>
              <a:rPr lang="en-US" dirty="0" smtClean="0"/>
            </a:br>
            <a:r>
              <a:rPr lang="en-US" dirty="0" smtClean="0"/>
              <a:t/>
            </a:r>
            <a:br>
              <a:rPr lang="en-US" dirty="0" smtClean="0"/>
            </a:br>
            <a:r>
              <a:rPr lang="en-US" b="1" dirty="0" smtClean="0"/>
              <a:t>Analyzer Inline </a:t>
            </a:r>
            <a:r>
              <a:rPr lang="en-US" b="1" dirty="0" err="1" smtClean="0"/>
              <a:t>modelling</a:t>
            </a:r>
            <a:r>
              <a:rPr lang="en-US" b="1" dirty="0" smtClean="0"/>
              <a:t> / ETL </a:t>
            </a:r>
            <a:r>
              <a:rPr lang="en-US" b="1" dirty="0" err="1" smtClean="0"/>
              <a:t>modelling</a:t>
            </a:r>
            <a:r>
              <a:rPr lang="en-US" b="1" dirty="0" smtClean="0"/>
              <a:t> (EE)</a:t>
            </a:r>
          </a:p>
          <a:p>
            <a:r>
              <a:rPr lang="en-US" i="1" dirty="0" smtClean="0">
                <a:effectLst/>
              </a:rPr>
              <a:t>Analyzer now has inline </a:t>
            </a:r>
            <a:r>
              <a:rPr lang="en-US" i="1" dirty="0" err="1" smtClean="0">
                <a:effectLst/>
              </a:rPr>
              <a:t>modelling</a:t>
            </a:r>
            <a:r>
              <a:rPr lang="en-US" i="1" dirty="0" smtClean="0">
                <a:effectLst/>
              </a:rPr>
              <a:t> capabilities</a:t>
            </a:r>
            <a:r>
              <a:rPr lang="en-US" dirty="0" smtClean="0"/>
              <a:t> </a:t>
            </a:r>
            <a:br>
              <a:rPr lang="en-US" dirty="0" smtClean="0"/>
            </a:br>
            <a:r>
              <a:rPr lang="en-US" dirty="0" smtClean="0"/>
              <a:t>The vision here is clear. The future of </a:t>
            </a:r>
            <a:r>
              <a:rPr lang="en-US" dirty="0" err="1" smtClean="0"/>
              <a:t>modelling</a:t>
            </a:r>
            <a:r>
              <a:rPr lang="en-US" dirty="0" smtClean="0"/>
              <a:t> is... no well defined </a:t>
            </a:r>
            <a:r>
              <a:rPr lang="en-US" dirty="0" err="1" smtClean="0"/>
              <a:t>modelling</a:t>
            </a:r>
            <a:r>
              <a:rPr lang="en-US" dirty="0" smtClean="0"/>
              <a:t> stage. And we're giving concrete steps into it.</a:t>
            </a:r>
            <a:br>
              <a:rPr lang="en-US" dirty="0" smtClean="0"/>
            </a:br>
            <a:r>
              <a:rPr lang="en-US" dirty="0" smtClean="0"/>
              <a:t/>
            </a:r>
            <a:br>
              <a:rPr lang="en-US" dirty="0" smtClean="0"/>
            </a:br>
            <a:r>
              <a:rPr lang="en-US" dirty="0" smtClean="0"/>
              <a:t>We added the concept of calculated measures into the ETL annotations, keeping on the trend of </a:t>
            </a:r>
            <a:r>
              <a:rPr lang="en-US" dirty="0" err="1" smtClean="0"/>
              <a:t>modelling</a:t>
            </a:r>
            <a:r>
              <a:rPr lang="en-US" dirty="0" smtClean="0"/>
              <a:t> and matching at the source;</a:t>
            </a:r>
            <a:br>
              <a:rPr lang="en-US" dirty="0" smtClean="0"/>
            </a:br>
            <a:r>
              <a:rPr lang="en-US" dirty="0" smtClean="0"/>
              <a:t/>
            </a:r>
            <a:br>
              <a:rPr lang="en-US" dirty="0" smtClean="0"/>
            </a:br>
            <a:r>
              <a:rPr lang="en-US" dirty="0" smtClean="0"/>
              <a:t>And we added some abilities into analyzer so that users can tweak the model, like changing measures aggregations or persisting calculated measures. And we'll be extending that work so that we'll get as far down as redoing levels and dimensions!</a:t>
            </a:r>
            <a:br>
              <a:rPr lang="en-US" dirty="0" smtClean="0"/>
            </a:br>
            <a:r>
              <a:rPr lang="en-US" dirty="0" smtClean="0"/>
              <a:t/>
            </a:r>
            <a:br>
              <a:rPr lang="en-US" dirty="0" smtClean="0"/>
            </a:br>
            <a:r>
              <a:rPr lang="en-US" b="1" dirty="0" smtClean="0"/>
              <a:t>Tons of improvements into PDI</a:t>
            </a:r>
          </a:p>
          <a:p>
            <a:r>
              <a:rPr lang="en-US" dirty="0" smtClean="0"/>
              <a:t>PDI is one fundamental piece of the stack. We had an entire team dedicated at fixing the top reported issues, improvements... You won't probably even notice at first... but you will </a:t>
            </a:r>
            <a:r>
              <a:rPr lang="en-US" i="1" dirty="0" smtClean="0"/>
              <a:t>definitely</a:t>
            </a:r>
            <a:r>
              <a:rPr lang="en-US" dirty="0" smtClean="0"/>
              <a:t> know it's there.</a:t>
            </a:r>
            <a:br>
              <a:rPr lang="en-US" dirty="0" smtClean="0"/>
            </a:br>
            <a:r>
              <a:rPr lang="en-US" dirty="0" smtClean="0"/>
              <a:t/>
            </a:r>
            <a:br>
              <a:rPr lang="en-US" dirty="0" smtClean="0"/>
            </a:br>
            <a:r>
              <a:rPr lang="en-US" b="1" dirty="0" smtClean="0"/>
              <a:t>Monitoring (EE)</a:t>
            </a:r>
          </a:p>
          <a:p>
            <a:r>
              <a:rPr lang="en-US" dirty="0" smtClean="0"/>
              <a:t>We're not reinventing the wheel - We developed into PDI the monitoring hooks so that you can now integrate events into any SNMP system of choice (</a:t>
            </a:r>
            <a:r>
              <a:rPr lang="en-US" dirty="0" err="1" smtClean="0"/>
              <a:t>nagios</a:t>
            </a:r>
            <a:r>
              <a:rPr lang="en-US" dirty="0" smtClean="0"/>
              <a:t>, I'm looking at you).</a:t>
            </a:r>
            <a:br>
              <a:rPr lang="en-US" dirty="0" smtClean="0"/>
            </a:br>
            <a:r>
              <a:rPr lang="en-US" dirty="0" smtClean="0"/>
              <a:t/>
            </a:r>
            <a:br>
              <a:rPr lang="en-US" dirty="0" smtClean="0"/>
            </a:br>
            <a:r>
              <a:rPr lang="en-US" dirty="0" smtClean="0"/>
              <a:t>This is an highly desired future by large governance sensitive organizations!</a:t>
            </a:r>
            <a:br>
              <a:rPr lang="en-US" dirty="0" smtClean="0"/>
            </a:br>
            <a:r>
              <a:rPr lang="en-US" dirty="0" smtClean="0"/>
              <a:t/>
            </a:r>
            <a:br>
              <a:rPr lang="en-US" dirty="0" smtClean="0"/>
            </a:br>
            <a:r>
              <a:rPr lang="en-US" b="1" dirty="0" smtClean="0"/>
              <a:t>Lineage in PDI (CE/EE)</a:t>
            </a:r>
          </a:p>
          <a:p>
            <a:r>
              <a:rPr lang="en-US" i="1" dirty="0" smtClean="0">
                <a:effectLst/>
              </a:rPr>
              <a:t>Lineage information in </a:t>
            </a:r>
            <a:r>
              <a:rPr lang="en-US" i="1" dirty="0" err="1" smtClean="0">
                <a:effectLst/>
              </a:rPr>
              <a:t>yEd</a:t>
            </a:r>
            <a:r>
              <a:rPr lang="en-US" dirty="0" smtClean="0"/>
              <a:t> </a:t>
            </a:r>
            <a:br>
              <a:rPr lang="en-US" dirty="0" smtClean="0"/>
            </a:br>
            <a:r>
              <a:rPr lang="en-US" dirty="0" smtClean="0"/>
              <a:t/>
            </a:r>
            <a:br>
              <a:rPr lang="en-US" dirty="0" smtClean="0"/>
            </a:br>
            <a:r>
              <a:rPr lang="en-US" dirty="0" smtClean="0"/>
              <a:t>Keeping on the theme of governance and compliance, organizations not only need to know what </a:t>
            </a:r>
            <a:r>
              <a:rPr lang="en-US" dirty="0" err="1" smtClean="0"/>
              <a:t>etl</a:t>
            </a:r>
            <a:r>
              <a:rPr lang="en-US" dirty="0" smtClean="0"/>
              <a:t> and transformations they have, they need to know exactly what is happening at any point in time. What files, what parameters, when, by who, </a:t>
            </a:r>
            <a:r>
              <a:rPr lang="en-US" dirty="0" err="1" smtClean="0"/>
              <a:t>etc</a:t>
            </a:r>
            <a:r>
              <a:rPr lang="en-US" dirty="0" smtClean="0"/>
              <a:t>, etc.</a:t>
            </a:r>
            <a:br>
              <a:rPr lang="en-US" dirty="0" smtClean="0"/>
            </a:br>
            <a:r>
              <a:rPr lang="en-US" dirty="0" smtClean="0"/>
              <a:t/>
            </a:r>
            <a:br>
              <a:rPr lang="en-US" dirty="0" smtClean="0"/>
            </a:br>
            <a:r>
              <a:rPr lang="en-US" dirty="0" smtClean="0"/>
              <a:t>So now you can tell </a:t>
            </a:r>
            <a:r>
              <a:rPr lang="en-US" dirty="0" err="1" smtClean="0"/>
              <a:t>pdi</a:t>
            </a:r>
            <a:r>
              <a:rPr lang="en-US" dirty="0" smtClean="0"/>
              <a:t> to capture that runtime information (core CE capability) as well as consume it through the new </a:t>
            </a:r>
            <a:r>
              <a:rPr lang="en-US" dirty="0" smtClean="0">
                <a:hlinkClick r:id="rId4"/>
              </a:rPr>
              <a:t>MetaIntegration</a:t>
            </a:r>
            <a:r>
              <a:rPr lang="en-US" dirty="0" smtClean="0"/>
              <a:t> bridge (EE) so that you can visualize it alongside with your broader lineage context</a:t>
            </a:r>
            <a:br>
              <a:rPr lang="en-US" dirty="0" smtClean="0"/>
            </a:br>
            <a:endParaRPr lang="en-US" dirty="0"/>
          </a:p>
        </p:txBody>
      </p:sp>
    </p:spTree>
    <p:extLst>
      <p:ext uri="{BB962C8B-B14F-4D97-AF65-F5344CB8AC3E}">
        <p14:creationId xmlns:p14="http://schemas.microsoft.com/office/powerpoint/2010/main" val="750731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Pentaho is an end-to-end business analytics and data integration platform.  And in </a:t>
            </a:r>
            <a:r>
              <a:rPr lang="en-US" baseline="0" dirty="0" smtClean="0"/>
              <a:t>particular, a major area of focus for our platform has been helping customers integrate Big Data sources into their architecture and analyze that blend of traditional and emerging data.  At the same time, we also provide analytics software that is highly embeddable in that they can fit seamlessly into existing applications and processes. A lot of our success in these areas has been due to both early innovation in Big Data – I believe we’ve been working with </a:t>
            </a:r>
            <a:r>
              <a:rPr lang="en-US" baseline="0" dirty="0" err="1" smtClean="0"/>
              <a:t>Hadoop</a:t>
            </a:r>
            <a:r>
              <a:rPr lang="en-US" baseline="0" dirty="0" smtClean="0"/>
              <a:t> for 5 to 6 years – as well as the open architecture and standards that our platform is built on.  </a:t>
            </a:r>
            <a:endParaRPr lang="en-US" dirty="0"/>
          </a:p>
        </p:txBody>
      </p:sp>
    </p:spTree>
    <p:extLst>
      <p:ext uri="{BB962C8B-B14F-4D97-AF65-F5344CB8AC3E}">
        <p14:creationId xmlns:p14="http://schemas.microsoft.com/office/powerpoint/2010/main" val="1005505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Here’s a closer look at the platform.</a:t>
            </a:r>
            <a:r>
              <a:rPr lang="en-US" baseline="0" dirty="0" smtClean="0"/>
              <a:t>  As you can see, Data Integration includes not just ETL but the ability to orchestrate data flows with higher level logic.  And this data can be from Big Data stores like </a:t>
            </a:r>
            <a:r>
              <a:rPr lang="en-US" baseline="0" dirty="0" err="1" smtClean="0"/>
              <a:t>Hadoop</a:t>
            </a:r>
            <a:r>
              <a:rPr lang="en-US" baseline="0" dirty="0" smtClean="0"/>
              <a:t> or </a:t>
            </a:r>
            <a:r>
              <a:rPr lang="en-US" baseline="0" dirty="0" err="1" smtClean="0"/>
              <a:t>NoSQL</a:t>
            </a:r>
            <a:r>
              <a:rPr lang="en-US" baseline="0" dirty="0" smtClean="0"/>
              <a:t> databases, data warehouses and relational DBs, or other sources.  Meanwhile, these data sources once blended, refined, and modeled are made available to Pentaho Business Analytics, which includes self-service tools for ad hoc analysis and visualization, which fall under our ‘Analyzer’ product, as well as self-service dashboards and reporting.   </a:t>
            </a:r>
          </a:p>
          <a:p>
            <a:pPr marL="0" indent="0">
              <a:buNone/>
            </a:pPr>
            <a:endParaRPr lang="en-US" baseline="0" dirty="0" smtClean="0"/>
          </a:p>
          <a:p>
            <a:pPr marL="0" indent="0">
              <a:buNone/>
            </a:pPr>
            <a:r>
              <a:rPr lang="en-US" baseline="0" dirty="0" smtClean="0"/>
              <a:t>The platform is built on open standards, like </a:t>
            </a:r>
            <a:r>
              <a:rPr lang="en-US" baseline="0" dirty="0" err="1" smtClean="0"/>
              <a:t>RESTful</a:t>
            </a:r>
            <a:r>
              <a:rPr lang="en-US" baseline="0" dirty="0" smtClean="0"/>
              <a:t> web based APIs and a 100% java codebase, while at the same time we’ve got frameworks for plugging in new visualizations, data integration steps, and more.  As such, the platform is not just ‘end-to-end’ in nature, it also is highly flexible and adaptable – such that it can provide solutions to evolving use cases in a changing data landscape.  </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4476A24B-926E-40EB-9E1B-5321DC3775E5}" type="slidenum">
              <a:rPr lang="en-US" smtClean="0"/>
              <a:pPr/>
              <a:t>10</a:t>
            </a:fld>
            <a:endParaRPr lang="en-US"/>
          </a:p>
        </p:txBody>
      </p:sp>
    </p:spTree>
    <p:extLst>
      <p:ext uri="{BB962C8B-B14F-4D97-AF65-F5344CB8AC3E}">
        <p14:creationId xmlns:p14="http://schemas.microsoft.com/office/powerpoint/2010/main" val="3848283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a:buNone/>
            </a:pPr>
            <a:r>
              <a:rPr lang="en-US" altLang="en-US" dirty="0" smtClean="0"/>
              <a:t>So where does Pentaho sit in an enterprise data architecture?  Hopefull</a:t>
            </a:r>
            <a:r>
              <a:rPr lang="en-US" altLang="en-US" baseline="0" dirty="0" smtClean="0"/>
              <a:t>y this diagram helps answer that question.  Starting at the lower left, we’ve got some more traditional data sources like customer profiles and billing flowing into an enterprise data warehouse or EDW.  Some customers use Pentaho Data Integration for this purpose, and then to model that merged data, routing it downstream to data marts and ultimately to Pentaho Business Analytics.   You may have existing tools in place that perform some of these functions.  </a:t>
            </a:r>
          </a:p>
          <a:p>
            <a:pPr marL="0" indent="0">
              <a:buNone/>
            </a:pPr>
            <a:endParaRPr lang="en-US" altLang="en-US" baseline="0" dirty="0" smtClean="0"/>
          </a:p>
          <a:p>
            <a:pPr marL="0" indent="0">
              <a:buNone/>
            </a:pPr>
            <a:r>
              <a:rPr lang="en-US" altLang="en-US" baseline="0" dirty="0" smtClean="0"/>
              <a:t>However, at the top left you may have some more novel data sources, unstructured and semi-structured data from networks, online interactions, social media, sensors, and more.  That’s where a lot of customers are using Pentaho to bring that diverse data into Big Data stores like </a:t>
            </a:r>
            <a:r>
              <a:rPr lang="en-US" altLang="en-US" baseline="0" dirty="0" err="1" smtClean="0"/>
              <a:t>Hadoop</a:t>
            </a:r>
            <a:r>
              <a:rPr lang="en-US" altLang="en-US" baseline="0" dirty="0" smtClean="0"/>
              <a:t> or </a:t>
            </a:r>
            <a:r>
              <a:rPr lang="en-US" altLang="en-US" baseline="0" dirty="0" err="1" smtClean="0"/>
              <a:t>MongoDB</a:t>
            </a:r>
            <a:r>
              <a:rPr lang="en-US" altLang="en-US" baseline="0" dirty="0" smtClean="0"/>
              <a:t>.  There we provide visual data integration and orchestration, really helping teams to unlock the value of big data faster.  From there, we also work with many high performance analytic DBs – and we actually can auto-model and auto-publish data sets for these databases like, Amazon Redshift or HP </a:t>
            </a:r>
            <a:r>
              <a:rPr lang="en-US" altLang="en-US" baseline="0" dirty="0" err="1" smtClean="0"/>
              <a:t>Vertica</a:t>
            </a:r>
            <a:r>
              <a:rPr lang="en-US" altLang="en-US" baseline="0" dirty="0" smtClean="0"/>
              <a:t> – for end user analytics in the Pentaho Business Analytics solution.  </a:t>
            </a:r>
          </a:p>
          <a:p>
            <a:pPr marL="0" indent="0">
              <a:buNone/>
            </a:pPr>
            <a:endParaRPr lang="en-US" altLang="en-US" baseline="0" dirty="0" smtClean="0"/>
          </a:p>
          <a:p>
            <a:pPr marL="0" indent="0">
              <a:buNone/>
            </a:pPr>
            <a:r>
              <a:rPr lang="en-US" altLang="en-US" baseline="0" dirty="0" smtClean="0"/>
              <a:t>And in the middle, finally, you see Pentaho Data Integration linking the traditional EDW and Big Data stores together, also providing for on-demand data integration and blending that can meet just-in-time requests from business users.  So in all, we really bring traditional data architecture and big data architecture together to allow you to fully harness all data to grow your business.</a:t>
            </a:r>
            <a:endParaRPr lang="en-US" altLang="en-US" dirty="0" smtClean="0"/>
          </a:p>
        </p:txBody>
      </p:sp>
      <p:sp>
        <p:nvSpPr>
          <p:cNvPr id="54276"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MS PGothic" pitchFamily="34" charset="-128"/>
              </a:defRPr>
            </a:lvl1pPr>
            <a:lvl2pPr marL="742950" indent="-285750" eaLnBrk="0" hangingPunct="0">
              <a:spcBef>
                <a:spcPct val="30000"/>
              </a:spcBef>
              <a:defRPr sz="1200">
                <a:solidFill>
                  <a:schemeClr val="tx1"/>
                </a:solidFill>
                <a:latin typeface="Calibri" pitchFamily="34" charset="0"/>
                <a:ea typeface="MS PGothic" pitchFamily="34" charset="-128"/>
              </a:defRPr>
            </a:lvl2pPr>
            <a:lvl3pPr marL="1143000" indent="-228600" eaLnBrk="0" hangingPunct="0">
              <a:spcBef>
                <a:spcPct val="30000"/>
              </a:spcBef>
              <a:defRPr sz="1200">
                <a:solidFill>
                  <a:schemeClr val="tx1"/>
                </a:solidFill>
                <a:latin typeface="Calibri" pitchFamily="34" charset="0"/>
                <a:ea typeface="MS PGothic" pitchFamily="34" charset="-128"/>
              </a:defRPr>
            </a:lvl3pPr>
            <a:lvl4pPr marL="1600200" indent="-228600" eaLnBrk="0" hangingPunct="0">
              <a:spcBef>
                <a:spcPct val="30000"/>
              </a:spcBef>
              <a:defRPr sz="1200">
                <a:solidFill>
                  <a:schemeClr val="tx1"/>
                </a:solidFill>
                <a:latin typeface="Calibri" pitchFamily="34" charset="0"/>
                <a:ea typeface="MS PGothic" pitchFamily="34" charset="-128"/>
              </a:defRPr>
            </a:lvl4pPr>
            <a:lvl5pPr marL="2057400" indent="-228600" eaLnBrk="0" hangingPunct="0">
              <a:spcBef>
                <a:spcPct val="30000"/>
              </a:spcBef>
              <a:defRPr sz="1200">
                <a:solidFill>
                  <a:schemeClr val="tx1"/>
                </a:solidFill>
                <a:latin typeface="Calibri" pitchFamily="34" charset="0"/>
                <a:ea typeface="MS PGothic"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MS PGothic"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MS PGothic"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MS PGothic"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MS PGothic" pitchFamily="34" charset="-128"/>
              </a:defRPr>
            </a:lvl9pPr>
          </a:lstStyle>
          <a:p>
            <a:pPr eaLnBrk="1" hangingPunct="1">
              <a:spcBef>
                <a:spcPct val="0"/>
              </a:spcBef>
            </a:pPr>
            <a:fld id="{5314CA83-217E-4BEF-9B04-BFAC0DD6ABAE}" type="slidenum">
              <a:rPr lang="en-US" altLang="en-US" smtClean="0"/>
              <a:pPr eaLnBrk="1" hangingPunct="1">
                <a:spcBef>
                  <a:spcPct val="0"/>
                </a:spcBef>
              </a:pPr>
              <a:t>11</a:t>
            </a:fld>
            <a:endParaRPr lang="en-US" altLang="en-US" smtClean="0"/>
          </a:p>
        </p:txBody>
      </p:sp>
    </p:spTree>
    <p:extLst>
      <p:ext uri="{BB962C8B-B14F-4D97-AF65-F5344CB8AC3E}">
        <p14:creationId xmlns:p14="http://schemas.microsoft.com/office/powerpoint/2010/main" val="2374408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206068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849313"/>
            <a:ext cx="5689600" cy="3200400"/>
          </a:xfrm>
        </p:spPr>
      </p:sp>
      <p:sp>
        <p:nvSpPr>
          <p:cNvPr id="3" name="Notes Placeholder 2"/>
          <p:cNvSpPr>
            <a:spLocks noGrp="1"/>
          </p:cNvSpPr>
          <p:nvPr>
            <p:ph type="body" idx="1"/>
          </p:nvPr>
        </p:nvSpPr>
        <p:spPr/>
        <p:txBody>
          <a:bodyPr/>
          <a:lstStyle/>
          <a:p>
            <a:r>
              <a:rPr lang="en-US" dirty="0" smtClean="0"/>
              <a:t>And </a:t>
            </a:r>
            <a:r>
              <a:rPr lang="en-US" dirty="0"/>
              <a:t>solving big problems</a:t>
            </a:r>
          </a:p>
          <a:p>
            <a:r>
              <a:rPr lang="en-US" dirty="0" smtClean="0"/>
              <a:t>Making </a:t>
            </a:r>
            <a:r>
              <a:rPr lang="en-US" dirty="0"/>
              <a:t>things that made work and life better</a:t>
            </a:r>
          </a:p>
          <a:p>
            <a:r>
              <a:rPr lang="en-US" dirty="0" smtClean="0"/>
              <a:t>Standards </a:t>
            </a:r>
            <a:r>
              <a:rPr lang="en-US" dirty="0"/>
              <a:t>of living</a:t>
            </a:r>
          </a:p>
          <a:p>
            <a:r>
              <a:rPr lang="en-US" dirty="0" smtClean="0"/>
              <a:t>Economic </a:t>
            </a:r>
            <a:r>
              <a:rPr lang="en-US" dirty="0"/>
              <a:t>growth</a:t>
            </a:r>
          </a:p>
          <a:p>
            <a:r>
              <a:rPr lang="en-US" dirty="0" smtClean="0"/>
              <a:t>Problems </a:t>
            </a:r>
            <a:r>
              <a:rPr lang="en-US" dirty="0"/>
              <a:t>we never thought we could solve</a:t>
            </a:r>
          </a:p>
          <a:p>
            <a:r>
              <a:rPr lang="en-US" dirty="0" smtClean="0"/>
              <a:t>In </a:t>
            </a:r>
            <a:r>
              <a:rPr lang="en-US" dirty="0"/>
              <a:t>ways we never thought possible</a:t>
            </a:r>
          </a:p>
          <a:p>
            <a:r>
              <a:rPr lang="en-US" dirty="0" smtClean="0"/>
              <a:t>IoT </a:t>
            </a:r>
            <a:r>
              <a:rPr lang="en-US" dirty="0"/>
              <a:t>revolution bigger</a:t>
            </a:r>
          </a:p>
          <a:p>
            <a:r>
              <a:rPr lang="en-US" dirty="0" smtClean="0"/>
              <a:t>Economic </a:t>
            </a:r>
            <a:r>
              <a:rPr lang="en-US" dirty="0"/>
              <a:t>impact</a:t>
            </a:r>
          </a:p>
          <a:p>
            <a:r>
              <a:rPr lang="en-US" dirty="0" smtClean="0"/>
              <a:t>People’s </a:t>
            </a:r>
            <a:r>
              <a:rPr lang="en-US" dirty="0"/>
              <a:t>safety and well-being</a:t>
            </a:r>
          </a:p>
          <a:p>
            <a:r>
              <a:rPr lang="en-US" dirty="0" smtClean="0"/>
              <a:t>Address </a:t>
            </a:r>
            <a:r>
              <a:rPr lang="en-US" dirty="0"/>
              <a:t>our biggest issues</a:t>
            </a:r>
          </a:p>
          <a:p>
            <a:r>
              <a:rPr lang="en-US" dirty="0" smtClean="0"/>
              <a:t>Life </a:t>
            </a:r>
            <a:r>
              <a:rPr lang="en-US" dirty="0"/>
              <a:t>better…for all of us</a:t>
            </a:r>
          </a:p>
          <a:p>
            <a:pPr marL="0" indent="0">
              <a:buNone/>
            </a:pPr>
            <a:endParaRPr lang="en-US" dirty="0"/>
          </a:p>
        </p:txBody>
      </p:sp>
      <p:sp>
        <p:nvSpPr>
          <p:cNvPr id="4" name="Slide Number Placeholder 3"/>
          <p:cNvSpPr>
            <a:spLocks noGrp="1"/>
          </p:cNvSpPr>
          <p:nvPr>
            <p:ph type="sldNum" sz="quarter" idx="10"/>
          </p:nvPr>
        </p:nvSpPr>
        <p:spPr>
          <a:xfrm>
            <a:off x="3884615" y="8685213"/>
            <a:ext cx="2971800" cy="457200"/>
          </a:xfrm>
          <a:prstGeom prst="rect">
            <a:avLst/>
          </a:prstGeom>
        </p:spPr>
        <p:txBody>
          <a:bodyPr lIns="91416" tIns="45708" rIns="91416" bIns="45708"/>
          <a:lstStyle/>
          <a:p>
            <a:fld id="{46A88BD5-B403-3340-BBC6-09B24E6533B8}" type="slidenum">
              <a:rPr lang="en-US" smtClean="0">
                <a:solidFill>
                  <a:prstClr val="black"/>
                </a:solidFill>
                <a:latin typeface="Calibri"/>
              </a:rPr>
              <a:pPr/>
              <a:t>15</a:t>
            </a:fld>
            <a:endParaRPr lang="en-US" dirty="0">
              <a:solidFill>
                <a:prstClr val="black"/>
              </a:solidFill>
              <a:latin typeface="Calibri"/>
            </a:endParaRPr>
          </a:p>
        </p:txBody>
      </p:sp>
    </p:spTree>
    <p:extLst>
      <p:ext uri="{BB962C8B-B14F-4D97-AF65-F5344CB8AC3E}">
        <p14:creationId xmlns:p14="http://schemas.microsoft.com/office/powerpoint/2010/main" val="956820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849313"/>
            <a:ext cx="5689600" cy="3200400"/>
          </a:xfrm>
        </p:spPr>
      </p:sp>
      <p:sp>
        <p:nvSpPr>
          <p:cNvPr id="3" name="Notes Placeholder 2"/>
          <p:cNvSpPr>
            <a:spLocks noGrp="1"/>
          </p:cNvSpPr>
          <p:nvPr>
            <p:ph type="body" idx="1"/>
          </p:nvPr>
        </p:nvSpPr>
        <p:spPr/>
        <p:txBody>
          <a:bodyPr>
            <a:normAutofit/>
          </a:bodyPr>
          <a:lstStyle/>
          <a:p>
            <a:r>
              <a:rPr lang="en-US" dirty="0" smtClean="0"/>
              <a:t>These are just</a:t>
            </a:r>
            <a:r>
              <a:rPr lang="en-US" baseline="0" dirty="0" smtClean="0"/>
              <a:t> a few data points showing the scale of “things”</a:t>
            </a:r>
          </a:p>
          <a:p>
            <a:r>
              <a:rPr lang="en-US" baseline="0" dirty="0" smtClean="0"/>
              <a:t>The impact that IoT will have</a:t>
            </a:r>
          </a:p>
          <a:p>
            <a:r>
              <a:rPr lang="en-US" baseline="0" dirty="0" smtClean="0"/>
              <a:t>And the importance of cloud platforms in addressing IoT needs</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947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9" name="Title 1"/>
          <p:cNvSpPr>
            <a:spLocks noGrp="1"/>
          </p:cNvSpPr>
          <p:nvPr>
            <p:ph type="ctrTitle" hasCustomPrompt="1"/>
          </p:nvPr>
        </p:nvSpPr>
        <p:spPr>
          <a:xfrm>
            <a:off x="4047076" y="1627166"/>
            <a:ext cx="4633157" cy="1453141"/>
          </a:xfrm>
          <a:prstGeom prst="rect">
            <a:avLst/>
          </a:prstGeom>
          <a:effectLst/>
        </p:spPr>
        <p:txBody>
          <a:bodyPr anchor="b">
            <a:noAutofit/>
          </a:bodyPr>
          <a:lstStyle>
            <a:lvl1pPr>
              <a:lnSpc>
                <a:spcPct val="100000"/>
              </a:lnSpc>
              <a:defRPr sz="4800" b="1" cap="none" baseline="0">
                <a:solidFill>
                  <a:schemeClr val="bg1"/>
                </a:solidFill>
                <a:latin typeface="+mn-lt"/>
              </a:defRPr>
            </a:lvl1pPr>
          </a:lstStyle>
          <a:p>
            <a:r>
              <a:rPr lang="en-US" dirty="0" smtClean="0"/>
              <a:t>Title placeholder</a:t>
            </a:r>
            <a:endParaRPr lang="en-US" dirty="0"/>
          </a:p>
        </p:txBody>
      </p:sp>
      <p:sp>
        <p:nvSpPr>
          <p:cNvPr id="7" name="Subtitle 2"/>
          <p:cNvSpPr>
            <a:spLocks noGrp="1"/>
          </p:cNvSpPr>
          <p:nvPr>
            <p:ph type="subTitle" idx="1" hasCustomPrompt="1"/>
          </p:nvPr>
        </p:nvSpPr>
        <p:spPr>
          <a:xfrm>
            <a:off x="4047076" y="3299833"/>
            <a:ext cx="4633157" cy="646331"/>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charset="2"/>
              <a:buNone/>
              <a:tabLst/>
              <a:defRPr sz="18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placeholder</a:t>
            </a:r>
          </a:p>
          <a:p>
            <a:r>
              <a:rPr lang="en-US" dirty="0" smtClean="0"/>
              <a:t>Subtitle placeholder</a:t>
            </a:r>
          </a:p>
        </p:txBody>
      </p:sp>
      <p:pic>
        <p:nvPicPr>
          <p:cNvPr id="42" name="Picture 41" descr="sapphire-swirl.png"/>
          <p:cNvPicPr>
            <a:picLocks noChangeAspect="1"/>
          </p:cNvPicPr>
          <p:nvPr userDrawn="1"/>
        </p:nvPicPr>
        <p:blipFill rotWithShape="1">
          <a:blip r:embed="rId2" cstate="screen">
            <a:lum bright="-31000" contrast="-40000"/>
            <a:alphaModFix amt="65000"/>
            <a:extLst>
              <a:ext uri="{28A0092B-C50C-407E-A947-70E740481C1C}">
                <a14:useLocalDpi xmlns:a14="http://schemas.microsoft.com/office/drawing/2010/main"/>
              </a:ext>
            </a:extLst>
          </a:blip>
          <a:srcRect l="44888" t="1304" b="17046"/>
          <a:stretch/>
        </p:blipFill>
        <p:spPr>
          <a:xfrm>
            <a:off x="-1" y="0"/>
            <a:ext cx="3660247" cy="5143500"/>
          </a:xfrm>
          <a:prstGeom prst="rect">
            <a:avLst/>
          </a:prstGeom>
        </p:spPr>
      </p:pic>
      <p:pic>
        <p:nvPicPr>
          <p:cNvPr id="4" name="Picture 3" descr="pentaho-HGC-logo-whit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91232" y="276053"/>
            <a:ext cx="2189001" cy="5597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nk No Flar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592742"/>
      </p:ext>
    </p:extLst>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967575"/>
            <a:ext cx="8584006" cy="1961306"/>
          </a:xfrm>
          <a:prstGeom prst="rect">
            <a:avLst/>
          </a:prstGeom>
        </p:spPr>
        <p:txBody>
          <a:bodyPr vert="horz" wrap="square" lIns="91440" tIns="45720" rIns="91440" bIns="45720" rtlCol="0">
            <a:spAutoFit/>
          </a:body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Placeholder 1"/>
          <p:cNvSpPr>
            <a:spLocks noGrp="1"/>
          </p:cNvSpPr>
          <p:nvPr>
            <p:ph type="title" hasCustomPrompt="1"/>
          </p:nvPr>
        </p:nvSpPr>
        <p:spPr>
          <a:xfrm>
            <a:off x="264160" y="53113"/>
            <a:ext cx="6604803" cy="732441"/>
          </a:xfrm>
          <a:prstGeom prst="rect">
            <a:avLst/>
          </a:prstGeom>
        </p:spPr>
        <p:txBody>
          <a:bodyPr vert="horz" lIns="91440" tIns="0" rIns="91440" bIns="0" rtlCol="0" anchor="ctr">
            <a:normAutofit/>
          </a:bodyPr>
          <a:lstStyle/>
          <a:p>
            <a:pPr lvl="0"/>
            <a:r>
              <a:rPr lang="en-US" dirty="0" smtClean="0"/>
              <a:t>Click to add title</a:t>
            </a:r>
            <a:endParaRPr lang="en-US" dirty="0"/>
          </a:p>
        </p:txBody>
      </p:sp>
    </p:spTree>
    <p:extLst>
      <p:ext uri="{BB962C8B-B14F-4D97-AF65-F5344CB8AC3E}">
        <p14:creationId xmlns:p14="http://schemas.microsoft.com/office/powerpoint/2010/main" val="2007163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vider Slide 1">
    <p:spTree>
      <p:nvGrpSpPr>
        <p:cNvPr id="1" name=""/>
        <p:cNvGrpSpPr/>
        <p:nvPr/>
      </p:nvGrpSpPr>
      <p:grpSpPr>
        <a:xfrm>
          <a:off x="0" y="0"/>
          <a:ext cx="0" cy="0"/>
          <a:chOff x="0" y="0"/>
          <a:chExt cx="0" cy="0"/>
        </a:xfrm>
      </p:grpSpPr>
      <p:sp>
        <p:nvSpPr>
          <p:cNvPr id="4" name="Rectangle 3"/>
          <p:cNvSpPr/>
          <p:nvPr userDrawn="1"/>
        </p:nvSpPr>
        <p:spPr>
          <a:xfrm>
            <a:off x="0" y="1206500"/>
            <a:ext cx="9144000" cy="3937000"/>
          </a:xfrm>
          <a:prstGeom prst="rect">
            <a:avLst/>
          </a:prstGeom>
          <a:solidFill>
            <a:srgbClr val="0947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5" name="Title 1"/>
          <p:cNvSpPr>
            <a:spLocks noGrp="1"/>
          </p:cNvSpPr>
          <p:nvPr>
            <p:ph type="ctrTitle" hasCustomPrompt="1"/>
          </p:nvPr>
        </p:nvSpPr>
        <p:spPr>
          <a:xfrm>
            <a:off x="4047067" y="1627166"/>
            <a:ext cx="4633157" cy="1453141"/>
          </a:xfrm>
          <a:prstGeom prst="rect">
            <a:avLst/>
          </a:prstGeom>
          <a:effectLst/>
        </p:spPr>
        <p:txBody>
          <a:bodyPr anchor="b">
            <a:noAutofit/>
          </a:bodyPr>
          <a:lstStyle>
            <a:lvl1pPr>
              <a:lnSpc>
                <a:spcPct val="100000"/>
              </a:lnSpc>
              <a:defRPr sz="4800" b="1" cap="none" baseline="0">
                <a:solidFill>
                  <a:schemeClr val="bg1"/>
                </a:solidFill>
                <a:latin typeface="+mn-lt"/>
              </a:defRPr>
            </a:lvl1pPr>
          </a:lstStyle>
          <a:p>
            <a:r>
              <a:rPr lang="en-US" dirty="0" smtClean="0"/>
              <a:t>Title placeholder</a:t>
            </a:r>
            <a:endParaRPr lang="en-US" dirty="0"/>
          </a:p>
        </p:txBody>
      </p:sp>
      <p:sp>
        <p:nvSpPr>
          <p:cNvPr id="6" name="Subtitle 2"/>
          <p:cNvSpPr>
            <a:spLocks noGrp="1"/>
          </p:cNvSpPr>
          <p:nvPr>
            <p:ph type="subTitle" idx="1" hasCustomPrompt="1"/>
          </p:nvPr>
        </p:nvSpPr>
        <p:spPr>
          <a:xfrm>
            <a:off x="4047076" y="3299833"/>
            <a:ext cx="4633157" cy="646331"/>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charset="2"/>
              <a:buNone/>
              <a:tabLst/>
              <a:defRPr sz="18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placeholder</a:t>
            </a:r>
          </a:p>
          <a:p>
            <a:r>
              <a:rPr lang="en-US" dirty="0" smtClean="0"/>
              <a:t>Subtitle placeholder</a:t>
            </a:r>
          </a:p>
        </p:txBody>
      </p:sp>
      <p:pic>
        <p:nvPicPr>
          <p:cNvPr id="3" name="Picture 2" descr="Dash.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316275"/>
            <a:ext cx="3617580" cy="4839926"/>
          </a:xfrm>
          <a:prstGeom prst="rect">
            <a:avLst/>
          </a:prstGeom>
        </p:spPr>
      </p:pic>
      <p:pic>
        <p:nvPicPr>
          <p:cNvPr id="43" name="Picture 42" descr="pentaho color 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00074" y="250819"/>
            <a:ext cx="2407901" cy="70156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Slide 2">
    <p:spTree>
      <p:nvGrpSpPr>
        <p:cNvPr id="1" name=""/>
        <p:cNvGrpSpPr/>
        <p:nvPr/>
      </p:nvGrpSpPr>
      <p:grpSpPr>
        <a:xfrm>
          <a:off x="0" y="0"/>
          <a:ext cx="0" cy="0"/>
          <a:chOff x="0" y="0"/>
          <a:chExt cx="0" cy="0"/>
        </a:xfrm>
      </p:grpSpPr>
      <p:sp>
        <p:nvSpPr>
          <p:cNvPr id="48" name="Rectangle 47"/>
          <p:cNvSpPr/>
          <p:nvPr userDrawn="1"/>
        </p:nvSpPr>
        <p:spPr>
          <a:xfrm>
            <a:off x="0" y="1206500"/>
            <a:ext cx="9144000" cy="3937000"/>
          </a:xfrm>
          <a:prstGeom prst="rect">
            <a:avLst/>
          </a:prstGeom>
          <a:solidFill>
            <a:srgbClr val="0947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49" name="Title 1"/>
          <p:cNvSpPr>
            <a:spLocks noGrp="1"/>
          </p:cNvSpPr>
          <p:nvPr>
            <p:ph type="ctrTitle" hasCustomPrompt="1"/>
          </p:nvPr>
        </p:nvSpPr>
        <p:spPr>
          <a:xfrm>
            <a:off x="4047067" y="1627166"/>
            <a:ext cx="4633157" cy="1453141"/>
          </a:xfrm>
          <a:prstGeom prst="rect">
            <a:avLst/>
          </a:prstGeom>
          <a:effectLst/>
        </p:spPr>
        <p:txBody>
          <a:bodyPr anchor="b">
            <a:noAutofit/>
          </a:bodyPr>
          <a:lstStyle>
            <a:lvl1pPr>
              <a:lnSpc>
                <a:spcPct val="100000"/>
              </a:lnSpc>
              <a:defRPr sz="4800" b="1" cap="none" baseline="0">
                <a:solidFill>
                  <a:schemeClr val="bg1"/>
                </a:solidFill>
                <a:latin typeface="+mn-lt"/>
              </a:defRPr>
            </a:lvl1pPr>
          </a:lstStyle>
          <a:p>
            <a:r>
              <a:rPr lang="en-US" dirty="0" smtClean="0"/>
              <a:t>Title placeholder</a:t>
            </a:r>
            <a:endParaRPr lang="en-US" dirty="0"/>
          </a:p>
        </p:txBody>
      </p:sp>
      <p:sp>
        <p:nvSpPr>
          <p:cNvPr id="50" name="Subtitle 2"/>
          <p:cNvSpPr>
            <a:spLocks noGrp="1"/>
          </p:cNvSpPr>
          <p:nvPr>
            <p:ph type="subTitle" idx="1" hasCustomPrompt="1"/>
          </p:nvPr>
        </p:nvSpPr>
        <p:spPr>
          <a:xfrm>
            <a:off x="4047076" y="3299833"/>
            <a:ext cx="4633157" cy="646331"/>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charset="2"/>
              <a:buNone/>
              <a:tabLst/>
              <a:defRPr sz="18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placeholder</a:t>
            </a:r>
          </a:p>
          <a:p>
            <a:r>
              <a:rPr lang="en-US" dirty="0" smtClean="0"/>
              <a:t>Subtitle placeholder</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l="47709" b="11685"/>
          <a:stretch/>
        </p:blipFill>
        <p:spPr>
          <a:xfrm>
            <a:off x="0" y="387907"/>
            <a:ext cx="4034376" cy="4755593"/>
          </a:xfrm>
          <a:prstGeom prst="rect">
            <a:avLst/>
          </a:prstGeom>
        </p:spPr>
      </p:pic>
      <p:pic>
        <p:nvPicPr>
          <p:cNvPr id="43" name="Picture 42" descr="pentaho color 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00074" y="250819"/>
            <a:ext cx="2407901" cy="701561"/>
          </a:xfrm>
          <a:prstGeom prst="rect">
            <a:avLst/>
          </a:prstGeom>
        </p:spPr>
      </p:pic>
    </p:spTree>
    <p:extLst>
      <p:ext uri="{BB962C8B-B14F-4D97-AF65-F5344CB8AC3E}">
        <p14:creationId xmlns:p14="http://schemas.microsoft.com/office/powerpoint/2010/main" val="193961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Slide 3">
    <p:spTree>
      <p:nvGrpSpPr>
        <p:cNvPr id="1" name=""/>
        <p:cNvGrpSpPr/>
        <p:nvPr/>
      </p:nvGrpSpPr>
      <p:grpSpPr>
        <a:xfrm>
          <a:off x="0" y="0"/>
          <a:ext cx="0" cy="0"/>
          <a:chOff x="0" y="0"/>
          <a:chExt cx="0" cy="0"/>
        </a:xfrm>
      </p:grpSpPr>
      <p:sp>
        <p:nvSpPr>
          <p:cNvPr id="51" name="Rectangle 50"/>
          <p:cNvSpPr/>
          <p:nvPr userDrawn="1"/>
        </p:nvSpPr>
        <p:spPr>
          <a:xfrm>
            <a:off x="0" y="1206500"/>
            <a:ext cx="9144000" cy="3937000"/>
          </a:xfrm>
          <a:prstGeom prst="rect">
            <a:avLst/>
          </a:prstGeom>
          <a:solidFill>
            <a:srgbClr val="0947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53" name="Title 1"/>
          <p:cNvSpPr>
            <a:spLocks noGrp="1"/>
          </p:cNvSpPr>
          <p:nvPr>
            <p:ph type="ctrTitle" hasCustomPrompt="1"/>
          </p:nvPr>
        </p:nvSpPr>
        <p:spPr>
          <a:xfrm>
            <a:off x="4047067" y="1627166"/>
            <a:ext cx="4633157" cy="1453141"/>
          </a:xfrm>
          <a:prstGeom prst="rect">
            <a:avLst/>
          </a:prstGeom>
          <a:effectLst/>
        </p:spPr>
        <p:txBody>
          <a:bodyPr anchor="b">
            <a:noAutofit/>
          </a:bodyPr>
          <a:lstStyle>
            <a:lvl1pPr>
              <a:lnSpc>
                <a:spcPct val="100000"/>
              </a:lnSpc>
              <a:defRPr sz="4800" b="1" cap="none" baseline="0">
                <a:solidFill>
                  <a:schemeClr val="bg1"/>
                </a:solidFill>
                <a:latin typeface="+mn-lt"/>
              </a:defRPr>
            </a:lvl1pPr>
          </a:lstStyle>
          <a:p>
            <a:r>
              <a:rPr lang="en-US" dirty="0" smtClean="0"/>
              <a:t>Title placeholder</a:t>
            </a:r>
            <a:endParaRPr lang="en-US" dirty="0"/>
          </a:p>
        </p:txBody>
      </p:sp>
      <p:sp>
        <p:nvSpPr>
          <p:cNvPr id="54" name="Subtitle 2"/>
          <p:cNvSpPr>
            <a:spLocks noGrp="1"/>
          </p:cNvSpPr>
          <p:nvPr>
            <p:ph type="subTitle" idx="1" hasCustomPrompt="1"/>
          </p:nvPr>
        </p:nvSpPr>
        <p:spPr>
          <a:xfrm>
            <a:off x="4047076" y="3299833"/>
            <a:ext cx="4633157" cy="646331"/>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charset="2"/>
              <a:buNone/>
              <a:tabLst/>
              <a:defRPr sz="18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placeholder</a:t>
            </a:r>
          </a:p>
          <a:p>
            <a:r>
              <a:rPr lang="en-US" dirty="0" smtClean="0"/>
              <a:t>Subtitle placeholder</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l="47123" b="9644"/>
          <a:stretch/>
        </p:blipFill>
        <p:spPr>
          <a:xfrm>
            <a:off x="0" y="397573"/>
            <a:ext cx="3494225" cy="4745927"/>
          </a:xfrm>
          <a:prstGeom prst="rect">
            <a:avLst/>
          </a:prstGeom>
        </p:spPr>
      </p:pic>
      <p:pic>
        <p:nvPicPr>
          <p:cNvPr id="44" name="Picture 43" descr="pentaho color 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00074" y="250819"/>
            <a:ext cx="2407901" cy="701561"/>
          </a:xfrm>
          <a:prstGeom prst="rect">
            <a:avLst/>
          </a:prstGeom>
        </p:spPr>
      </p:pic>
    </p:spTree>
    <p:extLst>
      <p:ext uri="{BB962C8B-B14F-4D97-AF65-F5344CB8AC3E}">
        <p14:creationId xmlns:p14="http://schemas.microsoft.com/office/powerpoint/2010/main" val="2653028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967575"/>
            <a:ext cx="8584006" cy="1961306"/>
          </a:xfrm>
          <a:prstGeom prst="rect">
            <a:avLst/>
          </a:prstGeom>
        </p:spPr>
        <p:txBody>
          <a:bodyPr vert="horz" wrap="square" lIns="91440" tIns="45720" rIns="91440" bIns="45720" rtlCol="0">
            <a:spAutoFit/>
          </a:body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Placeholder 1"/>
          <p:cNvSpPr>
            <a:spLocks noGrp="1"/>
          </p:cNvSpPr>
          <p:nvPr>
            <p:ph type="title" hasCustomPrompt="1"/>
          </p:nvPr>
        </p:nvSpPr>
        <p:spPr>
          <a:xfrm>
            <a:off x="264160" y="53113"/>
            <a:ext cx="6604803" cy="732441"/>
          </a:xfrm>
          <a:prstGeom prst="rect">
            <a:avLst/>
          </a:prstGeom>
        </p:spPr>
        <p:txBody>
          <a:bodyPr vert="horz" lIns="91440" tIns="0" rIns="91440" bIns="0" rtlCol="0" anchor="ctr">
            <a:normAutofit/>
          </a:bodyPr>
          <a:lstStyle/>
          <a:p>
            <a:pPr lvl="0"/>
            <a:r>
              <a:rPr lang="en-US" dirty="0" smtClean="0"/>
              <a:t>Click to add title</a:t>
            </a:r>
            <a:endParaRPr lang="en-US" dirty="0"/>
          </a:p>
        </p:txBody>
      </p:sp>
    </p:spTree>
    <p:extLst>
      <p:ext uri="{BB962C8B-B14F-4D97-AF65-F5344CB8AC3E}">
        <p14:creationId xmlns:p14="http://schemas.microsoft.com/office/powerpoint/2010/main" val="2259235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4160" y="-35787"/>
            <a:ext cx="6520607" cy="732441"/>
          </a:xfrm>
        </p:spPr>
        <p:txBody>
          <a:bodyPr/>
          <a:lstStyle/>
          <a:p>
            <a:r>
              <a:rPr lang="en-US" dirty="0" smtClean="0"/>
              <a:t>Click to edit Master title style</a:t>
            </a:r>
            <a:endParaRPr lang="en-US" dirty="0"/>
          </a:p>
        </p:txBody>
      </p:sp>
      <p:sp>
        <p:nvSpPr>
          <p:cNvPr id="3" name="Text Placeholder 53"/>
          <p:cNvSpPr>
            <a:spLocks noGrp="1"/>
          </p:cNvSpPr>
          <p:nvPr>
            <p:ph idx="1" hasCustomPrompt="1"/>
          </p:nvPr>
        </p:nvSpPr>
        <p:spPr>
          <a:xfrm>
            <a:off x="264160" y="967575"/>
            <a:ext cx="8584006" cy="1961306"/>
          </a:xfrm>
          <a:prstGeom prst="rect">
            <a:avLst/>
          </a:prstGeom>
        </p:spPr>
        <p:txBody>
          <a:bodyPr vert="horz" wrap="square" lIns="91440" tIns="45720" rIns="91440" bIns="45720" rtlCol="0">
            <a:spAutoFit/>
          </a:body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9"/>
          <p:cNvSpPr>
            <a:spLocks noGrp="1"/>
          </p:cNvSpPr>
          <p:nvPr>
            <p:ph sz="quarter" idx="10"/>
          </p:nvPr>
        </p:nvSpPr>
        <p:spPr>
          <a:xfrm>
            <a:off x="263525" y="440465"/>
            <a:ext cx="6521450" cy="338554"/>
          </a:xfrm>
        </p:spPr>
        <p:txBody>
          <a:bodyPr/>
          <a:lstStyle>
            <a:lvl1pPr>
              <a:buNone/>
              <a:defRPr sz="1600">
                <a:solidFill>
                  <a:schemeClr val="bg1">
                    <a:lumMod val="50000"/>
                  </a:schemeClr>
                </a:solidFill>
              </a:defRPr>
            </a:lvl1pPr>
          </a:lstStyle>
          <a:p>
            <a:pPr lvl="0"/>
            <a:r>
              <a:rPr lang="en-US" dirty="0" smtClean="0"/>
              <a:t>Click to edit Master text styles</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6590770" cy="732441"/>
          </a:xfrm>
          <a:prstGeom prst="rect">
            <a:avLst/>
          </a:prstGeom>
        </p:spPr>
        <p:txBody>
          <a:bodyPr vert="horz" lIns="91440" tIns="0" rIns="91440" bIns="0" rtlCol="0" anchor="ctr">
            <a:normAutofit/>
          </a:bodyPr>
          <a:lstStyle/>
          <a:p>
            <a:pPr lvl="0"/>
            <a:r>
              <a:rPr lang="en-US" dirty="0" smtClean="0"/>
              <a:t>Click to add title</a:t>
            </a:r>
            <a:endParaRPr lang="en-US" dirty="0"/>
          </a:p>
        </p:txBody>
      </p:sp>
    </p:spTree>
    <p:extLst>
      <p:ext uri="{BB962C8B-B14F-4D97-AF65-F5344CB8AC3E}">
        <p14:creationId xmlns:p14="http://schemas.microsoft.com/office/powerpoint/2010/main" val="51483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648200" y="967579"/>
            <a:ext cx="3898900" cy="430887"/>
          </a:xfrm>
          <a:prstGeom prst="rect">
            <a:avLst/>
          </a:prstGeom>
          <a:noFill/>
          <a:effectLst>
            <a:outerShdw blurRad="50800" dist="38100" dir="5400000" algn="t" rotWithShape="0">
              <a:prstClr val="black">
                <a:alpha val="40000"/>
              </a:prstClr>
            </a:outerShdw>
          </a:effectLst>
        </p:spPr>
        <p:txBody>
          <a:bodyPr/>
          <a:lstStyle/>
          <a:p>
            <a:r>
              <a:rPr lang="en-US" smtClean="0"/>
              <a:t>Click icon to add picture</a:t>
            </a:r>
            <a:endParaRPr lang="en-US" dirty="0"/>
          </a:p>
        </p:txBody>
      </p:sp>
      <p:sp>
        <p:nvSpPr>
          <p:cNvPr id="10" name="Text Placeholder 53"/>
          <p:cNvSpPr>
            <a:spLocks noGrp="1"/>
          </p:cNvSpPr>
          <p:nvPr>
            <p:ph idx="1" hasCustomPrompt="1"/>
          </p:nvPr>
        </p:nvSpPr>
        <p:spPr>
          <a:xfrm>
            <a:off x="264160" y="967575"/>
            <a:ext cx="4130040" cy="1961306"/>
          </a:xfrm>
          <a:prstGeom prst="rect">
            <a:avLst/>
          </a:prstGeom>
        </p:spPr>
        <p:txBody>
          <a:bodyPr vert="horz" wrap="square" lIns="91440" tIns="45720" rIns="91440" bIns="45720" rtlCol="0">
            <a:spAutoFit/>
          </a:body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Placeholder 1"/>
          <p:cNvSpPr>
            <a:spLocks noGrp="1"/>
          </p:cNvSpPr>
          <p:nvPr>
            <p:ph type="title" hasCustomPrompt="1"/>
          </p:nvPr>
        </p:nvSpPr>
        <p:spPr>
          <a:xfrm>
            <a:off x="264160" y="53113"/>
            <a:ext cx="6562705" cy="732441"/>
          </a:xfrm>
          <a:prstGeom prst="rect">
            <a:avLst/>
          </a:prstGeom>
        </p:spPr>
        <p:txBody>
          <a:bodyPr vert="horz" lIns="91440" tIns="0" rIns="91440" bIns="0" rtlCol="0" anchor="ctr">
            <a:normAutofit/>
          </a:bodyPr>
          <a:lstStyle/>
          <a:p>
            <a:pPr lvl="0"/>
            <a:r>
              <a:rPr lang="en-US" dirty="0" smtClean="0"/>
              <a:t>Click to add title</a:t>
            </a:r>
            <a:endParaRPr lang="en-US" dirty="0"/>
          </a:p>
        </p:txBody>
      </p:sp>
    </p:spTree>
    <p:extLst>
      <p:ext uri="{BB962C8B-B14F-4D97-AF65-F5344CB8AC3E}">
        <p14:creationId xmlns:p14="http://schemas.microsoft.com/office/powerpoint/2010/main" val="1381498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hank You Slide">
    <p:bg>
      <p:bgRef idx="1002">
        <a:schemeClr val="bg1"/>
      </p:bgRef>
    </p:bg>
    <p:spTree>
      <p:nvGrpSpPr>
        <p:cNvPr id="1" name=""/>
        <p:cNvGrpSpPr/>
        <p:nvPr/>
      </p:nvGrpSpPr>
      <p:grpSpPr>
        <a:xfrm>
          <a:off x="0" y="0"/>
          <a:ext cx="0" cy="0"/>
          <a:chOff x="0" y="0"/>
          <a:chExt cx="0" cy="0"/>
        </a:xfrm>
      </p:grpSpPr>
      <p:sp>
        <p:nvSpPr>
          <p:cNvPr id="40" name="Rectangle 39"/>
          <p:cNvSpPr/>
          <p:nvPr userDrawn="1"/>
        </p:nvSpPr>
        <p:spPr>
          <a:xfrm>
            <a:off x="0" y="0"/>
            <a:ext cx="9144000" cy="5143500"/>
          </a:xfrm>
          <a:prstGeom prst="rect">
            <a:avLst/>
          </a:prstGeom>
          <a:solidFill>
            <a:srgbClr val="0947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39" name="Title 1"/>
          <p:cNvSpPr>
            <a:spLocks noGrp="1"/>
          </p:cNvSpPr>
          <p:nvPr>
            <p:ph type="ctrTitle" hasCustomPrompt="1"/>
          </p:nvPr>
        </p:nvSpPr>
        <p:spPr>
          <a:xfrm>
            <a:off x="4047067" y="1957366"/>
            <a:ext cx="4813594" cy="1453141"/>
          </a:xfrm>
          <a:prstGeom prst="rect">
            <a:avLst/>
          </a:prstGeom>
          <a:effectLst/>
        </p:spPr>
        <p:txBody>
          <a:bodyPr anchor="b">
            <a:noAutofit/>
          </a:bodyPr>
          <a:lstStyle>
            <a:lvl1pPr>
              <a:lnSpc>
                <a:spcPct val="100000"/>
              </a:lnSpc>
              <a:defRPr sz="4800" b="1" cap="none" baseline="0">
                <a:solidFill>
                  <a:srgbClr val="FFFFFF"/>
                </a:solidFill>
                <a:latin typeface="+mn-lt"/>
              </a:defRPr>
            </a:lvl1pPr>
          </a:lstStyle>
          <a:p>
            <a:r>
              <a:rPr lang="en-US" dirty="0" smtClean="0"/>
              <a:t>Title placeholder</a:t>
            </a:r>
            <a:endParaRPr lang="en-US" dirty="0"/>
          </a:p>
        </p:txBody>
      </p:sp>
      <p:pic>
        <p:nvPicPr>
          <p:cNvPr id="47" name="Picture 46" descr="sapphire-swirl.png"/>
          <p:cNvPicPr>
            <a:picLocks noChangeAspect="1"/>
          </p:cNvPicPr>
          <p:nvPr userDrawn="1"/>
        </p:nvPicPr>
        <p:blipFill rotWithShape="1">
          <a:blip r:embed="rId2" cstate="screen">
            <a:lum bright="-31000" contrast="-40000"/>
            <a:alphaModFix amt="65000"/>
            <a:extLst>
              <a:ext uri="{28A0092B-C50C-407E-A947-70E740481C1C}">
                <a14:useLocalDpi xmlns:a14="http://schemas.microsoft.com/office/drawing/2010/main"/>
              </a:ext>
            </a:extLst>
          </a:blip>
          <a:srcRect l="44888" t="1304" b="17046"/>
          <a:stretch/>
        </p:blipFill>
        <p:spPr>
          <a:xfrm>
            <a:off x="-1" y="0"/>
            <a:ext cx="3660247" cy="5143500"/>
          </a:xfrm>
          <a:prstGeom prst="rect">
            <a:avLst/>
          </a:prstGeom>
        </p:spPr>
      </p:pic>
      <p:grpSp>
        <p:nvGrpSpPr>
          <p:cNvPr id="6" name="Group 5"/>
          <p:cNvGrpSpPr>
            <a:grpSpLocks noChangeAspect="1"/>
          </p:cNvGrpSpPr>
          <p:nvPr userDrawn="1"/>
        </p:nvGrpSpPr>
        <p:grpSpPr>
          <a:xfrm>
            <a:off x="6285335" y="328975"/>
            <a:ext cx="2445862" cy="562237"/>
            <a:chOff x="3615688" y="478044"/>
            <a:chExt cx="1985226" cy="456344"/>
          </a:xfrm>
          <a:solidFill>
            <a:srgbClr val="FFFFFF"/>
          </a:solidFill>
        </p:grpSpPr>
        <p:sp>
          <p:nvSpPr>
            <p:cNvPr id="7" name="Freeform 1"/>
            <p:cNvSpPr>
              <a:spLocks noChangeArrowheads="1"/>
            </p:cNvSpPr>
            <p:nvPr/>
          </p:nvSpPr>
          <p:spPr bwMode="auto">
            <a:xfrm>
              <a:off x="4291180" y="809345"/>
              <a:ext cx="55431" cy="60588"/>
            </a:xfrm>
            <a:custGeom>
              <a:avLst/>
              <a:gdLst>
                <a:gd name="T0" fmla="*/ 155 w 190"/>
                <a:gd name="T1" fmla="*/ 206 h 207"/>
                <a:gd name="T2" fmla="*/ 135 w 190"/>
                <a:gd name="T3" fmla="*/ 150 h 207"/>
                <a:gd name="T4" fmla="*/ 56 w 190"/>
                <a:gd name="T5" fmla="*/ 150 h 207"/>
                <a:gd name="T6" fmla="*/ 36 w 190"/>
                <a:gd name="T7" fmla="*/ 206 h 207"/>
                <a:gd name="T8" fmla="*/ 0 w 190"/>
                <a:gd name="T9" fmla="*/ 206 h 207"/>
                <a:gd name="T10" fmla="*/ 76 w 190"/>
                <a:gd name="T11" fmla="*/ 0 h 207"/>
                <a:gd name="T12" fmla="*/ 113 w 190"/>
                <a:gd name="T13" fmla="*/ 0 h 207"/>
                <a:gd name="T14" fmla="*/ 189 w 190"/>
                <a:gd name="T15" fmla="*/ 206 h 207"/>
                <a:gd name="T16" fmla="*/ 155 w 190"/>
                <a:gd name="T17" fmla="*/ 206 h 207"/>
                <a:gd name="T18" fmla="*/ 107 w 190"/>
                <a:gd name="T19" fmla="*/ 62 h 207"/>
                <a:gd name="T20" fmla="*/ 101 w 190"/>
                <a:gd name="T21" fmla="*/ 45 h 207"/>
                <a:gd name="T22" fmla="*/ 96 w 190"/>
                <a:gd name="T23" fmla="*/ 28 h 207"/>
                <a:gd name="T24" fmla="*/ 84 w 190"/>
                <a:gd name="T25" fmla="*/ 65 h 207"/>
                <a:gd name="T26" fmla="*/ 65 w 190"/>
                <a:gd name="T27" fmla="*/ 119 h 207"/>
                <a:gd name="T28" fmla="*/ 127 w 190"/>
                <a:gd name="T29" fmla="*/ 119 h 207"/>
                <a:gd name="T30" fmla="*/ 107 w 190"/>
                <a:gd name="T31" fmla="*/ 6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0" h="207">
                  <a:moveTo>
                    <a:pt x="155" y="206"/>
                  </a:moveTo>
                  <a:lnTo>
                    <a:pt x="135" y="150"/>
                  </a:lnTo>
                  <a:lnTo>
                    <a:pt x="56" y="150"/>
                  </a:lnTo>
                  <a:lnTo>
                    <a:pt x="36" y="206"/>
                  </a:lnTo>
                  <a:lnTo>
                    <a:pt x="0" y="206"/>
                  </a:lnTo>
                  <a:lnTo>
                    <a:pt x="76" y="0"/>
                  </a:lnTo>
                  <a:lnTo>
                    <a:pt x="113" y="0"/>
                  </a:lnTo>
                  <a:lnTo>
                    <a:pt x="189" y="206"/>
                  </a:lnTo>
                  <a:lnTo>
                    <a:pt x="155" y="206"/>
                  </a:lnTo>
                  <a:close/>
                  <a:moveTo>
                    <a:pt x="107" y="62"/>
                  </a:moveTo>
                  <a:cubicBezTo>
                    <a:pt x="107" y="59"/>
                    <a:pt x="104" y="54"/>
                    <a:pt x="101" y="45"/>
                  </a:cubicBezTo>
                  <a:cubicBezTo>
                    <a:pt x="99" y="37"/>
                    <a:pt x="99" y="31"/>
                    <a:pt x="96" y="28"/>
                  </a:cubicBezTo>
                  <a:cubicBezTo>
                    <a:pt x="93" y="40"/>
                    <a:pt x="90" y="54"/>
                    <a:pt x="84" y="65"/>
                  </a:cubicBezTo>
                  <a:lnTo>
                    <a:pt x="65" y="119"/>
                  </a:lnTo>
                  <a:lnTo>
                    <a:pt x="127" y="119"/>
                  </a:lnTo>
                  <a:lnTo>
                    <a:pt x="107" y="62"/>
                  </a:lnTo>
                  <a:close/>
                </a:path>
              </a:pathLst>
            </a:custGeom>
            <a:grpFill/>
            <a:ln>
              <a:noFill/>
            </a:ln>
            <a:effectLst/>
          </p:spPr>
          <p:txBody>
            <a:bodyPr wrap="none" anchor="ctr"/>
            <a:lstStyle/>
            <a:p>
              <a:endParaRPr lang="en-US"/>
            </a:p>
          </p:txBody>
        </p:sp>
        <p:sp>
          <p:nvSpPr>
            <p:cNvPr id="8" name="Freeform 2"/>
            <p:cNvSpPr>
              <a:spLocks noChangeArrowheads="1"/>
            </p:cNvSpPr>
            <p:nvPr/>
          </p:nvSpPr>
          <p:spPr bwMode="auto">
            <a:xfrm>
              <a:off x="4376262" y="809345"/>
              <a:ext cx="47697" cy="60588"/>
            </a:xfrm>
            <a:custGeom>
              <a:avLst/>
              <a:gdLst>
                <a:gd name="T0" fmla="*/ 164 w 165"/>
                <a:gd name="T1" fmla="*/ 206 h 207"/>
                <a:gd name="T2" fmla="*/ 130 w 165"/>
                <a:gd name="T3" fmla="*/ 206 h 207"/>
                <a:gd name="T4" fmla="*/ 130 w 165"/>
                <a:gd name="T5" fmla="*/ 113 h 207"/>
                <a:gd name="T6" fmla="*/ 34 w 165"/>
                <a:gd name="T7" fmla="*/ 113 h 207"/>
                <a:gd name="T8" fmla="*/ 34 w 165"/>
                <a:gd name="T9" fmla="*/ 206 h 207"/>
                <a:gd name="T10" fmla="*/ 0 w 165"/>
                <a:gd name="T11" fmla="*/ 206 h 207"/>
                <a:gd name="T12" fmla="*/ 0 w 165"/>
                <a:gd name="T13" fmla="*/ 0 h 207"/>
                <a:gd name="T14" fmla="*/ 34 w 165"/>
                <a:gd name="T15" fmla="*/ 0 h 207"/>
                <a:gd name="T16" fmla="*/ 34 w 165"/>
                <a:gd name="T17" fmla="*/ 85 h 207"/>
                <a:gd name="T18" fmla="*/ 130 w 165"/>
                <a:gd name="T19" fmla="*/ 85 h 207"/>
                <a:gd name="T20" fmla="*/ 130 w 165"/>
                <a:gd name="T21" fmla="*/ 0 h 207"/>
                <a:gd name="T22" fmla="*/ 164 w 165"/>
                <a:gd name="T23" fmla="*/ 0 h 207"/>
                <a:gd name="T24" fmla="*/ 164 w 165"/>
                <a:gd name="T25" fmla="*/ 20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207">
                  <a:moveTo>
                    <a:pt x="164" y="206"/>
                  </a:moveTo>
                  <a:lnTo>
                    <a:pt x="130" y="206"/>
                  </a:lnTo>
                  <a:lnTo>
                    <a:pt x="130" y="113"/>
                  </a:lnTo>
                  <a:lnTo>
                    <a:pt x="34" y="113"/>
                  </a:lnTo>
                  <a:lnTo>
                    <a:pt x="34" y="206"/>
                  </a:lnTo>
                  <a:lnTo>
                    <a:pt x="0" y="206"/>
                  </a:lnTo>
                  <a:lnTo>
                    <a:pt x="0" y="0"/>
                  </a:lnTo>
                  <a:lnTo>
                    <a:pt x="34" y="0"/>
                  </a:lnTo>
                  <a:lnTo>
                    <a:pt x="34" y="85"/>
                  </a:lnTo>
                  <a:lnTo>
                    <a:pt x="130" y="85"/>
                  </a:lnTo>
                  <a:lnTo>
                    <a:pt x="130" y="0"/>
                  </a:lnTo>
                  <a:lnTo>
                    <a:pt x="164" y="0"/>
                  </a:lnTo>
                  <a:lnTo>
                    <a:pt x="164" y="206"/>
                  </a:lnTo>
                </a:path>
              </a:pathLst>
            </a:custGeom>
            <a:grpFill/>
            <a:ln>
              <a:noFill/>
            </a:ln>
            <a:effectLst/>
          </p:spPr>
          <p:txBody>
            <a:bodyPr wrap="none" anchor="ctr"/>
            <a:lstStyle/>
            <a:p>
              <a:endParaRPr lang="en-US"/>
            </a:p>
          </p:txBody>
        </p:sp>
        <p:sp>
          <p:nvSpPr>
            <p:cNvPr id="9" name="Freeform 3"/>
            <p:cNvSpPr>
              <a:spLocks noChangeArrowheads="1"/>
            </p:cNvSpPr>
            <p:nvPr/>
          </p:nvSpPr>
          <p:spPr bwMode="auto">
            <a:xfrm>
              <a:off x="4438139" y="805477"/>
              <a:ext cx="11602" cy="63167"/>
            </a:xfrm>
            <a:custGeom>
              <a:avLst/>
              <a:gdLst>
                <a:gd name="T0" fmla="*/ 0 w 40"/>
                <a:gd name="T1" fmla="*/ 20 h 218"/>
                <a:gd name="T2" fmla="*/ 6 w 40"/>
                <a:gd name="T3" fmla="*/ 5 h 218"/>
                <a:gd name="T4" fmla="*/ 20 w 40"/>
                <a:gd name="T5" fmla="*/ 0 h 218"/>
                <a:gd name="T6" fmla="*/ 34 w 40"/>
                <a:gd name="T7" fmla="*/ 5 h 218"/>
                <a:gd name="T8" fmla="*/ 39 w 40"/>
                <a:gd name="T9" fmla="*/ 20 h 218"/>
                <a:gd name="T10" fmla="*/ 34 w 40"/>
                <a:gd name="T11" fmla="*/ 34 h 218"/>
                <a:gd name="T12" fmla="*/ 20 w 40"/>
                <a:gd name="T13" fmla="*/ 39 h 218"/>
                <a:gd name="T14" fmla="*/ 6 w 40"/>
                <a:gd name="T15" fmla="*/ 34 h 218"/>
                <a:gd name="T16" fmla="*/ 0 w 40"/>
                <a:gd name="T17" fmla="*/ 20 h 218"/>
                <a:gd name="T18" fmla="*/ 34 w 40"/>
                <a:gd name="T19" fmla="*/ 217 h 218"/>
                <a:gd name="T20" fmla="*/ 0 w 40"/>
                <a:gd name="T21" fmla="*/ 217 h 218"/>
                <a:gd name="T22" fmla="*/ 0 w 40"/>
                <a:gd name="T23" fmla="*/ 62 h 218"/>
                <a:gd name="T24" fmla="*/ 34 w 40"/>
                <a:gd name="T25" fmla="*/ 62 h 218"/>
                <a:gd name="T26" fmla="*/ 34 w 40"/>
                <a:gd name="T27" fmla="*/ 21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218">
                  <a:moveTo>
                    <a:pt x="0" y="20"/>
                  </a:moveTo>
                  <a:cubicBezTo>
                    <a:pt x="0" y="14"/>
                    <a:pt x="3" y="8"/>
                    <a:pt x="6" y="5"/>
                  </a:cubicBezTo>
                  <a:cubicBezTo>
                    <a:pt x="8" y="3"/>
                    <a:pt x="14" y="0"/>
                    <a:pt x="20" y="0"/>
                  </a:cubicBezTo>
                  <a:cubicBezTo>
                    <a:pt x="25" y="0"/>
                    <a:pt x="31" y="3"/>
                    <a:pt x="34" y="5"/>
                  </a:cubicBezTo>
                  <a:cubicBezTo>
                    <a:pt x="37" y="8"/>
                    <a:pt x="39" y="15"/>
                    <a:pt x="39" y="20"/>
                  </a:cubicBezTo>
                  <a:cubicBezTo>
                    <a:pt x="39" y="26"/>
                    <a:pt x="37" y="31"/>
                    <a:pt x="34" y="34"/>
                  </a:cubicBezTo>
                  <a:cubicBezTo>
                    <a:pt x="31" y="37"/>
                    <a:pt x="25" y="39"/>
                    <a:pt x="20" y="39"/>
                  </a:cubicBezTo>
                  <a:cubicBezTo>
                    <a:pt x="14" y="39"/>
                    <a:pt x="8" y="37"/>
                    <a:pt x="6" y="34"/>
                  </a:cubicBezTo>
                  <a:cubicBezTo>
                    <a:pt x="0" y="31"/>
                    <a:pt x="0" y="25"/>
                    <a:pt x="0" y="20"/>
                  </a:cubicBezTo>
                  <a:close/>
                  <a:moveTo>
                    <a:pt x="34" y="217"/>
                  </a:moveTo>
                  <a:lnTo>
                    <a:pt x="0" y="217"/>
                  </a:lnTo>
                  <a:lnTo>
                    <a:pt x="0" y="62"/>
                  </a:lnTo>
                  <a:lnTo>
                    <a:pt x="34" y="62"/>
                  </a:lnTo>
                  <a:lnTo>
                    <a:pt x="34" y="217"/>
                  </a:lnTo>
                  <a:close/>
                </a:path>
              </a:pathLst>
            </a:custGeom>
            <a:grpFill/>
            <a:ln>
              <a:noFill/>
            </a:ln>
            <a:effectLst/>
          </p:spPr>
          <p:txBody>
            <a:bodyPr wrap="none" anchor="ctr"/>
            <a:lstStyle/>
            <a:p>
              <a:endParaRPr lang="en-US"/>
            </a:p>
          </p:txBody>
        </p:sp>
        <p:sp>
          <p:nvSpPr>
            <p:cNvPr id="10" name="Freeform 4"/>
            <p:cNvSpPr>
              <a:spLocks noChangeArrowheads="1"/>
            </p:cNvSpPr>
            <p:nvPr/>
          </p:nvSpPr>
          <p:spPr bwMode="auto">
            <a:xfrm>
              <a:off x="4456186" y="813212"/>
              <a:ext cx="29649" cy="56721"/>
            </a:xfrm>
            <a:custGeom>
              <a:avLst/>
              <a:gdLst>
                <a:gd name="T0" fmla="*/ 76 w 103"/>
                <a:gd name="T1" fmla="*/ 167 h 196"/>
                <a:gd name="T2" fmla="*/ 102 w 103"/>
                <a:gd name="T3" fmla="*/ 164 h 196"/>
                <a:gd name="T4" fmla="*/ 102 w 103"/>
                <a:gd name="T5" fmla="*/ 189 h 196"/>
                <a:gd name="T6" fmla="*/ 87 w 103"/>
                <a:gd name="T7" fmla="*/ 192 h 196"/>
                <a:gd name="T8" fmla="*/ 71 w 103"/>
                <a:gd name="T9" fmla="*/ 195 h 196"/>
                <a:gd name="T10" fmla="*/ 23 w 103"/>
                <a:gd name="T11" fmla="*/ 144 h 196"/>
                <a:gd name="T12" fmla="*/ 23 w 103"/>
                <a:gd name="T13" fmla="*/ 59 h 196"/>
                <a:gd name="T14" fmla="*/ 0 w 103"/>
                <a:gd name="T15" fmla="*/ 59 h 196"/>
                <a:gd name="T16" fmla="*/ 0 w 103"/>
                <a:gd name="T17" fmla="*/ 45 h 196"/>
                <a:gd name="T18" fmla="*/ 23 w 103"/>
                <a:gd name="T19" fmla="*/ 34 h 196"/>
                <a:gd name="T20" fmla="*/ 34 w 103"/>
                <a:gd name="T21" fmla="*/ 0 h 196"/>
                <a:gd name="T22" fmla="*/ 54 w 103"/>
                <a:gd name="T23" fmla="*/ 0 h 196"/>
                <a:gd name="T24" fmla="*/ 54 w 103"/>
                <a:gd name="T25" fmla="*/ 34 h 196"/>
                <a:gd name="T26" fmla="*/ 99 w 103"/>
                <a:gd name="T27" fmla="*/ 34 h 196"/>
                <a:gd name="T28" fmla="*/ 99 w 103"/>
                <a:gd name="T29" fmla="*/ 59 h 196"/>
                <a:gd name="T30" fmla="*/ 54 w 103"/>
                <a:gd name="T31" fmla="*/ 59 h 196"/>
                <a:gd name="T32" fmla="*/ 54 w 103"/>
                <a:gd name="T33" fmla="*/ 141 h 196"/>
                <a:gd name="T34" fmla="*/ 59 w 103"/>
                <a:gd name="T35" fmla="*/ 158 h 196"/>
                <a:gd name="T36" fmla="*/ 76 w 103"/>
                <a:gd name="T37" fmla="*/ 167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3" h="196">
                  <a:moveTo>
                    <a:pt x="76" y="167"/>
                  </a:moveTo>
                  <a:cubicBezTo>
                    <a:pt x="85" y="167"/>
                    <a:pt x="93" y="167"/>
                    <a:pt x="102" y="164"/>
                  </a:cubicBezTo>
                  <a:lnTo>
                    <a:pt x="102" y="189"/>
                  </a:lnTo>
                  <a:cubicBezTo>
                    <a:pt x="99" y="192"/>
                    <a:pt x="92" y="192"/>
                    <a:pt x="87" y="192"/>
                  </a:cubicBezTo>
                  <a:cubicBezTo>
                    <a:pt x="81" y="192"/>
                    <a:pt x="76" y="195"/>
                    <a:pt x="71" y="195"/>
                  </a:cubicBezTo>
                  <a:cubicBezTo>
                    <a:pt x="40" y="195"/>
                    <a:pt x="23" y="178"/>
                    <a:pt x="23" y="144"/>
                  </a:cubicBezTo>
                  <a:lnTo>
                    <a:pt x="23" y="59"/>
                  </a:lnTo>
                  <a:lnTo>
                    <a:pt x="0" y="59"/>
                  </a:lnTo>
                  <a:lnTo>
                    <a:pt x="0" y="45"/>
                  </a:lnTo>
                  <a:lnTo>
                    <a:pt x="23" y="34"/>
                  </a:lnTo>
                  <a:lnTo>
                    <a:pt x="34" y="0"/>
                  </a:lnTo>
                  <a:lnTo>
                    <a:pt x="54" y="0"/>
                  </a:lnTo>
                  <a:lnTo>
                    <a:pt x="54" y="34"/>
                  </a:lnTo>
                  <a:lnTo>
                    <a:pt x="99" y="34"/>
                  </a:lnTo>
                  <a:lnTo>
                    <a:pt x="99" y="59"/>
                  </a:lnTo>
                  <a:lnTo>
                    <a:pt x="54" y="59"/>
                  </a:lnTo>
                  <a:lnTo>
                    <a:pt x="54" y="141"/>
                  </a:lnTo>
                  <a:cubicBezTo>
                    <a:pt x="54" y="150"/>
                    <a:pt x="56" y="155"/>
                    <a:pt x="59" y="158"/>
                  </a:cubicBezTo>
                  <a:cubicBezTo>
                    <a:pt x="62" y="161"/>
                    <a:pt x="71" y="167"/>
                    <a:pt x="76" y="167"/>
                  </a:cubicBezTo>
                </a:path>
              </a:pathLst>
            </a:custGeom>
            <a:grpFill/>
            <a:ln>
              <a:noFill/>
            </a:ln>
            <a:effectLst/>
          </p:spPr>
          <p:txBody>
            <a:bodyPr wrap="none" anchor="ctr"/>
            <a:lstStyle/>
            <a:p>
              <a:endParaRPr lang="en-US"/>
            </a:p>
          </p:txBody>
        </p:sp>
        <p:sp>
          <p:nvSpPr>
            <p:cNvPr id="11" name="Freeform 5"/>
            <p:cNvSpPr>
              <a:spLocks noChangeArrowheads="1"/>
            </p:cNvSpPr>
            <p:nvPr/>
          </p:nvSpPr>
          <p:spPr bwMode="auto">
            <a:xfrm>
              <a:off x="4492281" y="823525"/>
              <a:ext cx="38673" cy="47697"/>
            </a:xfrm>
            <a:custGeom>
              <a:avLst/>
              <a:gdLst>
                <a:gd name="T0" fmla="*/ 102 w 134"/>
                <a:gd name="T1" fmla="*/ 136 h 162"/>
                <a:gd name="T2" fmla="*/ 79 w 134"/>
                <a:gd name="T3" fmla="*/ 155 h 162"/>
                <a:gd name="T4" fmla="*/ 51 w 134"/>
                <a:gd name="T5" fmla="*/ 161 h 162"/>
                <a:gd name="T6" fmla="*/ 14 w 134"/>
                <a:gd name="T7" fmla="*/ 150 h 162"/>
                <a:gd name="T8" fmla="*/ 0 w 134"/>
                <a:gd name="T9" fmla="*/ 116 h 162"/>
                <a:gd name="T10" fmla="*/ 17 w 134"/>
                <a:gd name="T11" fmla="*/ 79 h 162"/>
                <a:gd name="T12" fmla="*/ 71 w 134"/>
                <a:gd name="T13" fmla="*/ 65 h 162"/>
                <a:gd name="T14" fmla="*/ 99 w 134"/>
                <a:gd name="T15" fmla="*/ 65 h 162"/>
                <a:gd name="T16" fmla="*/ 99 w 134"/>
                <a:gd name="T17" fmla="*/ 57 h 162"/>
                <a:gd name="T18" fmla="*/ 93 w 134"/>
                <a:gd name="T19" fmla="*/ 34 h 162"/>
                <a:gd name="T20" fmla="*/ 71 w 134"/>
                <a:gd name="T21" fmla="*/ 25 h 162"/>
                <a:gd name="T22" fmla="*/ 48 w 134"/>
                <a:gd name="T23" fmla="*/ 28 h 162"/>
                <a:gd name="T24" fmla="*/ 29 w 134"/>
                <a:gd name="T25" fmla="*/ 37 h 162"/>
                <a:gd name="T26" fmla="*/ 17 w 134"/>
                <a:gd name="T27" fmla="*/ 14 h 162"/>
                <a:gd name="T28" fmla="*/ 45 w 134"/>
                <a:gd name="T29" fmla="*/ 3 h 162"/>
                <a:gd name="T30" fmla="*/ 74 w 134"/>
                <a:gd name="T31" fmla="*/ 0 h 162"/>
                <a:gd name="T32" fmla="*/ 119 w 134"/>
                <a:gd name="T33" fmla="*/ 14 h 162"/>
                <a:gd name="T34" fmla="*/ 133 w 134"/>
                <a:gd name="T35" fmla="*/ 54 h 162"/>
                <a:gd name="T36" fmla="*/ 133 w 134"/>
                <a:gd name="T37" fmla="*/ 158 h 162"/>
                <a:gd name="T38" fmla="*/ 108 w 134"/>
                <a:gd name="T39" fmla="*/ 158 h 162"/>
                <a:gd name="T40" fmla="*/ 102 w 134"/>
                <a:gd name="T41" fmla="*/ 136 h 162"/>
                <a:gd name="T42" fmla="*/ 60 w 134"/>
                <a:gd name="T43" fmla="*/ 136 h 162"/>
                <a:gd name="T44" fmla="*/ 88 w 134"/>
                <a:gd name="T45" fmla="*/ 124 h 162"/>
                <a:gd name="T46" fmla="*/ 99 w 134"/>
                <a:gd name="T47" fmla="*/ 96 h 162"/>
                <a:gd name="T48" fmla="*/ 99 w 134"/>
                <a:gd name="T49" fmla="*/ 82 h 162"/>
                <a:gd name="T50" fmla="*/ 79 w 134"/>
                <a:gd name="T51" fmla="*/ 82 h 162"/>
                <a:gd name="T52" fmla="*/ 45 w 134"/>
                <a:gd name="T53" fmla="*/ 90 h 162"/>
                <a:gd name="T54" fmla="*/ 34 w 134"/>
                <a:gd name="T55" fmla="*/ 113 h 162"/>
                <a:gd name="T56" fmla="*/ 40 w 134"/>
                <a:gd name="T57" fmla="*/ 130 h 162"/>
                <a:gd name="T58" fmla="*/ 60 w 134"/>
                <a:gd name="T59" fmla="*/ 13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4" h="162">
                  <a:moveTo>
                    <a:pt x="102" y="136"/>
                  </a:moveTo>
                  <a:cubicBezTo>
                    <a:pt x="93" y="144"/>
                    <a:pt x="87" y="152"/>
                    <a:pt x="79" y="155"/>
                  </a:cubicBezTo>
                  <a:cubicBezTo>
                    <a:pt x="70" y="158"/>
                    <a:pt x="62" y="161"/>
                    <a:pt x="51" y="161"/>
                  </a:cubicBezTo>
                  <a:cubicBezTo>
                    <a:pt x="37" y="161"/>
                    <a:pt x="23" y="158"/>
                    <a:pt x="14" y="150"/>
                  </a:cubicBezTo>
                  <a:cubicBezTo>
                    <a:pt x="6" y="141"/>
                    <a:pt x="0" y="130"/>
                    <a:pt x="0" y="116"/>
                  </a:cubicBezTo>
                  <a:cubicBezTo>
                    <a:pt x="0" y="99"/>
                    <a:pt x="5" y="88"/>
                    <a:pt x="17" y="79"/>
                  </a:cubicBezTo>
                  <a:cubicBezTo>
                    <a:pt x="28" y="71"/>
                    <a:pt x="48" y="68"/>
                    <a:pt x="71" y="65"/>
                  </a:cubicBezTo>
                  <a:lnTo>
                    <a:pt x="99" y="65"/>
                  </a:lnTo>
                  <a:lnTo>
                    <a:pt x="99" y="57"/>
                  </a:lnTo>
                  <a:cubicBezTo>
                    <a:pt x="99" y="45"/>
                    <a:pt x="96" y="40"/>
                    <a:pt x="93" y="34"/>
                  </a:cubicBezTo>
                  <a:cubicBezTo>
                    <a:pt x="88" y="28"/>
                    <a:pt x="82" y="25"/>
                    <a:pt x="71" y="25"/>
                  </a:cubicBezTo>
                  <a:cubicBezTo>
                    <a:pt x="62" y="25"/>
                    <a:pt x="54" y="25"/>
                    <a:pt x="48" y="28"/>
                  </a:cubicBezTo>
                  <a:cubicBezTo>
                    <a:pt x="40" y="31"/>
                    <a:pt x="34" y="34"/>
                    <a:pt x="29" y="37"/>
                  </a:cubicBezTo>
                  <a:lnTo>
                    <a:pt x="17" y="14"/>
                  </a:lnTo>
                  <a:cubicBezTo>
                    <a:pt x="26" y="9"/>
                    <a:pt x="34" y="6"/>
                    <a:pt x="45" y="3"/>
                  </a:cubicBezTo>
                  <a:cubicBezTo>
                    <a:pt x="57" y="0"/>
                    <a:pt x="65" y="0"/>
                    <a:pt x="74" y="0"/>
                  </a:cubicBezTo>
                  <a:cubicBezTo>
                    <a:pt x="93" y="0"/>
                    <a:pt x="108" y="6"/>
                    <a:pt x="119" y="14"/>
                  </a:cubicBezTo>
                  <a:cubicBezTo>
                    <a:pt x="130" y="23"/>
                    <a:pt x="133" y="37"/>
                    <a:pt x="133" y="54"/>
                  </a:cubicBezTo>
                  <a:lnTo>
                    <a:pt x="133" y="158"/>
                  </a:lnTo>
                  <a:lnTo>
                    <a:pt x="108" y="158"/>
                  </a:lnTo>
                  <a:lnTo>
                    <a:pt x="102" y="136"/>
                  </a:lnTo>
                  <a:close/>
                  <a:moveTo>
                    <a:pt x="60" y="136"/>
                  </a:moveTo>
                  <a:cubicBezTo>
                    <a:pt x="71" y="136"/>
                    <a:pt x="82" y="133"/>
                    <a:pt x="88" y="124"/>
                  </a:cubicBezTo>
                  <a:cubicBezTo>
                    <a:pt x="93" y="116"/>
                    <a:pt x="99" y="107"/>
                    <a:pt x="99" y="96"/>
                  </a:cubicBezTo>
                  <a:lnTo>
                    <a:pt x="99" y="82"/>
                  </a:lnTo>
                  <a:lnTo>
                    <a:pt x="79" y="82"/>
                  </a:lnTo>
                  <a:cubicBezTo>
                    <a:pt x="62" y="82"/>
                    <a:pt x="51" y="85"/>
                    <a:pt x="45" y="90"/>
                  </a:cubicBezTo>
                  <a:cubicBezTo>
                    <a:pt x="37" y="96"/>
                    <a:pt x="34" y="102"/>
                    <a:pt x="34" y="113"/>
                  </a:cubicBezTo>
                  <a:cubicBezTo>
                    <a:pt x="34" y="119"/>
                    <a:pt x="37" y="124"/>
                    <a:pt x="40" y="130"/>
                  </a:cubicBezTo>
                  <a:cubicBezTo>
                    <a:pt x="45" y="133"/>
                    <a:pt x="51" y="136"/>
                    <a:pt x="60" y="136"/>
                  </a:cubicBezTo>
                  <a:close/>
                </a:path>
              </a:pathLst>
            </a:custGeom>
            <a:grpFill/>
            <a:ln>
              <a:noFill/>
            </a:ln>
            <a:effectLst/>
          </p:spPr>
          <p:txBody>
            <a:bodyPr wrap="none" anchor="ctr"/>
            <a:lstStyle/>
            <a:p>
              <a:endParaRPr lang="en-US"/>
            </a:p>
          </p:txBody>
        </p:sp>
        <p:sp>
          <p:nvSpPr>
            <p:cNvPr id="12" name="Freeform 6"/>
            <p:cNvSpPr>
              <a:spLocks noChangeArrowheads="1"/>
            </p:cNvSpPr>
            <p:nvPr/>
          </p:nvSpPr>
          <p:spPr bwMode="auto">
            <a:xfrm>
              <a:off x="4537400" y="823525"/>
              <a:ext cx="36095" cy="46408"/>
            </a:xfrm>
            <a:custGeom>
              <a:avLst/>
              <a:gdLst>
                <a:gd name="T0" fmla="*/ 73 w 122"/>
                <a:gd name="T1" fmla="*/ 158 h 159"/>
                <a:gd name="T2" fmla="*/ 19 w 122"/>
                <a:gd name="T3" fmla="*/ 138 h 159"/>
                <a:gd name="T4" fmla="*/ 0 w 122"/>
                <a:gd name="T5" fmla="*/ 79 h 159"/>
                <a:gd name="T6" fmla="*/ 19 w 122"/>
                <a:gd name="T7" fmla="*/ 20 h 159"/>
                <a:gd name="T8" fmla="*/ 76 w 122"/>
                <a:gd name="T9" fmla="*/ 0 h 159"/>
                <a:gd name="T10" fmla="*/ 121 w 122"/>
                <a:gd name="T11" fmla="*/ 8 h 159"/>
                <a:gd name="T12" fmla="*/ 110 w 122"/>
                <a:gd name="T13" fmla="*/ 34 h 159"/>
                <a:gd name="T14" fmla="*/ 76 w 122"/>
                <a:gd name="T15" fmla="*/ 25 h 159"/>
                <a:gd name="T16" fmla="*/ 36 w 122"/>
                <a:gd name="T17" fmla="*/ 79 h 159"/>
                <a:gd name="T18" fmla="*/ 48 w 122"/>
                <a:gd name="T19" fmla="*/ 118 h 159"/>
                <a:gd name="T20" fmla="*/ 76 w 122"/>
                <a:gd name="T21" fmla="*/ 133 h 159"/>
                <a:gd name="T22" fmla="*/ 118 w 122"/>
                <a:gd name="T23" fmla="*/ 121 h 159"/>
                <a:gd name="T24" fmla="*/ 118 w 122"/>
                <a:gd name="T25" fmla="*/ 149 h 159"/>
                <a:gd name="T26" fmla="*/ 98 w 122"/>
                <a:gd name="T27" fmla="*/ 158 h 159"/>
                <a:gd name="T28" fmla="*/ 73 w 122"/>
                <a:gd name="T29" fmla="*/ 158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2" h="159">
                  <a:moveTo>
                    <a:pt x="73" y="158"/>
                  </a:moveTo>
                  <a:cubicBezTo>
                    <a:pt x="50" y="158"/>
                    <a:pt x="30" y="152"/>
                    <a:pt x="19" y="138"/>
                  </a:cubicBezTo>
                  <a:cubicBezTo>
                    <a:pt x="7" y="124"/>
                    <a:pt x="0" y="104"/>
                    <a:pt x="0" y="79"/>
                  </a:cubicBezTo>
                  <a:cubicBezTo>
                    <a:pt x="0" y="54"/>
                    <a:pt x="5" y="34"/>
                    <a:pt x="19" y="20"/>
                  </a:cubicBezTo>
                  <a:cubicBezTo>
                    <a:pt x="33" y="6"/>
                    <a:pt x="50" y="0"/>
                    <a:pt x="76" y="0"/>
                  </a:cubicBezTo>
                  <a:cubicBezTo>
                    <a:pt x="93" y="0"/>
                    <a:pt x="107" y="3"/>
                    <a:pt x="121" y="8"/>
                  </a:cubicBezTo>
                  <a:lnTo>
                    <a:pt x="110" y="34"/>
                  </a:lnTo>
                  <a:cubicBezTo>
                    <a:pt x="95" y="28"/>
                    <a:pt x="84" y="25"/>
                    <a:pt x="76" y="25"/>
                  </a:cubicBezTo>
                  <a:cubicBezTo>
                    <a:pt x="48" y="25"/>
                    <a:pt x="36" y="42"/>
                    <a:pt x="36" y="79"/>
                  </a:cubicBezTo>
                  <a:cubicBezTo>
                    <a:pt x="36" y="96"/>
                    <a:pt x="39" y="110"/>
                    <a:pt x="48" y="118"/>
                  </a:cubicBezTo>
                  <a:cubicBezTo>
                    <a:pt x="56" y="127"/>
                    <a:pt x="64" y="133"/>
                    <a:pt x="76" y="133"/>
                  </a:cubicBezTo>
                  <a:cubicBezTo>
                    <a:pt x="90" y="133"/>
                    <a:pt x="104" y="130"/>
                    <a:pt x="118" y="121"/>
                  </a:cubicBezTo>
                  <a:lnTo>
                    <a:pt x="118" y="149"/>
                  </a:lnTo>
                  <a:cubicBezTo>
                    <a:pt x="112" y="152"/>
                    <a:pt x="107" y="155"/>
                    <a:pt x="98" y="158"/>
                  </a:cubicBezTo>
                  <a:cubicBezTo>
                    <a:pt x="90" y="155"/>
                    <a:pt x="84" y="158"/>
                    <a:pt x="73" y="158"/>
                  </a:cubicBezTo>
                </a:path>
              </a:pathLst>
            </a:custGeom>
            <a:grpFill/>
            <a:ln>
              <a:noFill/>
            </a:ln>
            <a:effectLst/>
          </p:spPr>
          <p:txBody>
            <a:bodyPr wrap="none" anchor="ctr"/>
            <a:lstStyle/>
            <a:p>
              <a:endParaRPr lang="en-US"/>
            </a:p>
          </p:txBody>
        </p:sp>
        <p:sp>
          <p:nvSpPr>
            <p:cNvPr id="13" name="Freeform 7"/>
            <p:cNvSpPr>
              <a:spLocks noChangeArrowheads="1"/>
            </p:cNvSpPr>
            <p:nvPr/>
          </p:nvSpPr>
          <p:spPr bwMode="auto">
            <a:xfrm>
              <a:off x="4579941" y="805477"/>
              <a:ext cx="41251" cy="64455"/>
            </a:xfrm>
            <a:custGeom>
              <a:avLst/>
              <a:gdLst>
                <a:gd name="T0" fmla="*/ 105 w 140"/>
                <a:gd name="T1" fmla="*/ 220 h 221"/>
                <a:gd name="T2" fmla="*/ 105 w 140"/>
                <a:gd name="T3" fmla="*/ 124 h 221"/>
                <a:gd name="T4" fmla="*/ 96 w 140"/>
                <a:gd name="T5" fmla="*/ 96 h 221"/>
                <a:gd name="T6" fmla="*/ 74 w 140"/>
                <a:gd name="T7" fmla="*/ 87 h 221"/>
                <a:gd name="T8" fmla="*/ 43 w 140"/>
                <a:gd name="T9" fmla="*/ 99 h 221"/>
                <a:gd name="T10" fmla="*/ 34 w 140"/>
                <a:gd name="T11" fmla="*/ 141 h 221"/>
                <a:gd name="T12" fmla="*/ 34 w 140"/>
                <a:gd name="T13" fmla="*/ 217 h 221"/>
                <a:gd name="T14" fmla="*/ 0 w 140"/>
                <a:gd name="T15" fmla="*/ 217 h 221"/>
                <a:gd name="T16" fmla="*/ 0 w 140"/>
                <a:gd name="T17" fmla="*/ 0 h 221"/>
                <a:gd name="T18" fmla="*/ 34 w 140"/>
                <a:gd name="T19" fmla="*/ 0 h 221"/>
                <a:gd name="T20" fmla="*/ 34 w 140"/>
                <a:gd name="T21" fmla="*/ 56 h 221"/>
                <a:gd name="T22" fmla="*/ 31 w 140"/>
                <a:gd name="T23" fmla="*/ 85 h 221"/>
                <a:gd name="T24" fmla="*/ 34 w 140"/>
                <a:gd name="T25" fmla="*/ 85 h 221"/>
                <a:gd name="T26" fmla="*/ 54 w 140"/>
                <a:gd name="T27" fmla="*/ 68 h 221"/>
                <a:gd name="T28" fmla="*/ 82 w 140"/>
                <a:gd name="T29" fmla="*/ 62 h 221"/>
                <a:gd name="T30" fmla="*/ 139 w 140"/>
                <a:gd name="T31" fmla="*/ 119 h 221"/>
                <a:gd name="T32" fmla="*/ 139 w 140"/>
                <a:gd name="T33" fmla="*/ 220 h 221"/>
                <a:gd name="T34" fmla="*/ 105 w 140"/>
                <a:gd name="T35" fmla="*/ 22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221">
                  <a:moveTo>
                    <a:pt x="105" y="220"/>
                  </a:moveTo>
                  <a:lnTo>
                    <a:pt x="105" y="124"/>
                  </a:lnTo>
                  <a:cubicBezTo>
                    <a:pt x="105" y="113"/>
                    <a:pt x="102" y="104"/>
                    <a:pt x="96" y="96"/>
                  </a:cubicBezTo>
                  <a:cubicBezTo>
                    <a:pt x="91" y="90"/>
                    <a:pt x="85" y="87"/>
                    <a:pt x="74" y="87"/>
                  </a:cubicBezTo>
                  <a:cubicBezTo>
                    <a:pt x="60" y="87"/>
                    <a:pt x="48" y="90"/>
                    <a:pt x="43" y="99"/>
                  </a:cubicBezTo>
                  <a:cubicBezTo>
                    <a:pt x="37" y="107"/>
                    <a:pt x="34" y="121"/>
                    <a:pt x="34" y="141"/>
                  </a:cubicBezTo>
                  <a:lnTo>
                    <a:pt x="34" y="217"/>
                  </a:lnTo>
                  <a:lnTo>
                    <a:pt x="0" y="217"/>
                  </a:lnTo>
                  <a:lnTo>
                    <a:pt x="0" y="0"/>
                  </a:lnTo>
                  <a:lnTo>
                    <a:pt x="34" y="0"/>
                  </a:lnTo>
                  <a:lnTo>
                    <a:pt x="34" y="56"/>
                  </a:lnTo>
                  <a:cubicBezTo>
                    <a:pt x="34" y="65"/>
                    <a:pt x="34" y="76"/>
                    <a:pt x="31" y="85"/>
                  </a:cubicBezTo>
                  <a:lnTo>
                    <a:pt x="34" y="85"/>
                  </a:lnTo>
                  <a:cubicBezTo>
                    <a:pt x="40" y="76"/>
                    <a:pt x="45" y="71"/>
                    <a:pt x="54" y="68"/>
                  </a:cubicBezTo>
                  <a:cubicBezTo>
                    <a:pt x="62" y="65"/>
                    <a:pt x="71" y="62"/>
                    <a:pt x="82" y="62"/>
                  </a:cubicBezTo>
                  <a:cubicBezTo>
                    <a:pt x="119" y="62"/>
                    <a:pt x="139" y="82"/>
                    <a:pt x="139" y="119"/>
                  </a:cubicBezTo>
                  <a:lnTo>
                    <a:pt x="139" y="220"/>
                  </a:lnTo>
                  <a:lnTo>
                    <a:pt x="105" y="220"/>
                  </a:lnTo>
                </a:path>
              </a:pathLst>
            </a:custGeom>
            <a:grpFill/>
            <a:ln>
              <a:noFill/>
            </a:ln>
            <a:effectLst/>
          </p:spPr>
          <p:txBody>
            <a:bodyPr wrap="none" anchor="ctr"/>
            <a:lstStyle/>
            <a:p>
              <a:endParaRPr lang="en-US"/>
            </a:p>
          </p:txBody>
        </p:sp>
        <p:sp>
          <p:nvSpPr>
            <p:cNvPr id="14" name="Freeform 8"/>
            <p:cNvSpPr>
              <a:spLocks noChangeArrowheads="1"/>
            </p:cNvSpPr>
            <p:nvPr/>
          </p:nvSpPr>
          <p:spPr bwMode="auto">
            <a:xfrm>
              <a:off x="4631505" y="805477"/>
              <a:ext cx="11602" cy="63167"/>
            </a:xfrm>
            <a:custGeom>
              <a:avLst/>
              <a:gdLst>
                <a:gd name="T0" fmla="*/ 0 w 41"/>
                <a:gd name="T1" fmla="*/ 20 h 218"/>
                <a:gd name="T2" fmla="*/ 6 w 41"/>
                <a:gd name="T3" fmla="*/ 5 h 218"/>
                <a:gd name="T4" fmla="*/ 20 w 41"/>
                <a:gd name="T5" fmla="*/ 0 h 218"/>
                <a:gd name="T6" fmla="*/ 34 w 41"/>
                <a:gd name="T7" fmla="*/ 5 h 218"/>
                <a:gd name="T8" fmla="*/ 40 w 41"/>
                <a:gd name="T9" fmla="*/ 20 h 218"/>
                <a:gd name="T10" fmla="*/ 34 w 41"/>
                <a:gd name="T11" fmla="*/ 34 h 218"/>
                <a:gd name="T12" fmla="*/ 20 w 41"/>
                <a:gd name="T13" fmla="*/ 39 h 218"/>
                <a:gd name="T14" fmla="*/ 6 w 41"/>
                <a:gd name="T15" fmla="*/ 34 h 218"/>
                <a:gd name="T16" fmla="*/ 0 w 41"/>
                <a:gd name="T17" fmla="*/ 20 h 218"/>
                <a:gd name="T18" fmla="*/ 37 w 41"/>
                <a:gd name="T19" fmla="*/ 217 h 218"/>
                <a:gd name="T20" fmla="*/ 3 w 41"/>
                <a:gd name="T21" fmla="*/ 217 h 218"/>
                <a:gd name="T22" fmla="*/ 3 w 41"/>
                <a:gd name="T23" fmla="*/ 62 h 218"/>
                <a:gd name="T24" fmla="*/ 37 w 41"/>
                <a:gd name="T25" fmla="*/ 62 h 218"/>
                <a:gd name="T26" fmla="*/ 37 w 41"/>
                <a:gd name="T27" fmla="*/ 21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218">
                  <a:moveTo>
                    <a:pt x="0" y="20"/>
                  </a:moveTo>
                  <a:cubicBezTo>
                    <a:pt x="0" y="14"/>
                    <a:pt x="3" y="8"/>
                    <a:pt x="6" y="5"/>
                  </a:cubicBezTo>
                  <a:cubicBezTo>
                    <a:pt x="10" y="3"/>
                    <a:pt x="14" y="0"/>
                    <a:pt x="20" y="0"/>
                  </a:cubicBezTo>
                  <a:cubicBezTo>
                    <a:pt x="26" y="0"/>
                    <a:pt x="31" y="3"/>
                    <a:pt x="34" y="5"/>
                  </a:cubicBezTo>
                  <a:cubicBezTo>
                    <a:pt x="37" y="8"/>
                    <a:pt x="40" y="15"/>
                    <a:pt x="40" y="20"/>
                  </a:cubicBezTo>
                  <a:cubicBezTo>
                    <a:pt x="40" y="26"/>
                    <a:pt x="37" y="31"/>
                    <a:pt x="34" y="34"/>
                  </a:cubicBezTo>
                  <a:cubicBezTo>
                    <a:pt x="31" y="37"/>
                    <a:pt x="26" y="39"/>
                    <a:pt x="20" y="39"/>
                  </a:cubicBezTo>
                  <a:cubicBezTo>
                    <a:pt x="14" y="39"/>
                    <a:pt x="9" y="37"/>
                    <a:pt x="6" y="34"/>
                  </a:cubicBezTo>
                  <a:cubicBezTo>
                    <a:pt x="3" y="31"/>
                    <a:pt x="0" y="25"/>
                    <a:pt x="0" y="20"/>
                  </a:cubicBezTo>
                  <a:close/>
                  <a:moveTo>
                    <a:pt x="37" y="217"/>
                  </a:moveTo>
                  <a:lnTo>
                    <a:pt x="3" y="217"/>
                  </a:lnTo>
                  <a:lnTo>
                    <a:pt x="3" y="62"/>
                  </a:lnTo>
                  <a:lnTo>
                    <a:pt x="37" y="62"/>
                  </a:lnTo>
                  <a:lnTo>
                    <a:pt x="37" y="217"/>
                  </a:lnTo>
                  <a:close/>
                </a:path>
              </a:pathLst>
            </a:custGeom>
            <a:grpFill/>
            <a:ln>
              <a:noFill/>
            </a:ln>
            <a:effectLst/>
          </p:spPr>
          <p:txBody>
            <a:bodyPr wrap="none" anchor="ctr"/>
            <a:lstStyle/>
            <a:p>
              <a:endParaRPr lang="en-US"/>
            </a:p>
          </p:txBody>
        </p:sp>
        <p:sp>
          <p:nvSpPr>
            <p:cNvPr id="15" name="Freeform 9"/>
            <p:cNvSpPr>
              <a:spLocks noChangeArrowheads="1"/>
            </p:cNvSpPr>
            <p:nvPr/>
          </p:nvSpPr>
          <p:spPr bwMode="auto">
            <a:xfrm>
              <a:off x="4677913" y="809345"/>
              <a:ext cx="48986" cy="60588"/>
            </a:xfrm>
            <a:custGeom>
              <a:avLst/>
              <a:gdLst>
                <a:gd name="T0" fmla="*/ 167 w 168"/>
                <a:gd name="T1" fmla="*/ 99 h 207"/>
                <a:gd name="T2" fmla="*/ 138 w 168"/>
                <a:gd name="T3" fmla="*/ 178 h 207"/>
                <a:gd name="T4" fmla="*/ 57 w 168"/>
                <a:gd name="T5" fmla="*/ 206 h 207"/>
                <a:gd name="T6" fmla="*/ 0 w 168"/>
                <a:gd name="T7" fmla="*/ 206 h 207"/>
                <a:gd name="T8" fmla="*/ 0 w 168"/>
                <a:gd name="T9" fmla="*/ 0 h 207"/>
                <a:gd name="T10" fmla="*/ 65 w 168"/>
                <a:gd name="T11" fmla="*/ 0 h 207"/>
                <a:gd name="T12" fmla="*/ 141 w 168"/>
                <a:gd name="T13" fmla="*/ 25 h 207"/>
                <a:gd name="T14" fmla="*/ 167 w 168"/>
                <a:gd name="T15" fmla="*/ 99 h 207"/>
                <a:gd name="T16" fmla="*/ 133 w 168"/>
                <a:gd name="T17" fmla="*/ 99 h 207"/>
                <a:gd name="T18" fmla="*/ 65 w 168"/>
                <a:gd name="T19" fmla="*/ 25 h 207"/>
                <a:gd name="T20" fmla="*/ 37 w 168"/>
                <a:gd name="T21" fmla="*/ 25 h 207"/>
                <a:gd name="T22" fmla="*/ 37 w 168"/>
                <a:gd name="T23" fmla="*/ 175 h 207"/>
                <a:gd name="T24" fmla="*/ 59 w 168"/>
                <a:gd name="T25" fmla="*/ 175 h 207"/>
                <a:gd name="T26" fmla="*/ 133 w 168"/>
                <a:gd name="T27" fmla="*/ 9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 h="207">
                  <a:moveTo>
                    <a:pt x="167" y="99"/>
                  </a:moveTo>
                  <a:cubicBezTo>
                    <a:pt x="167" y="133"/>
                    <a:pt x="158" y="159"/>
                    <a:pt x="138" y="178"/>
                  </a:cubicBezTo>
                  <a:cubicBezTo>
                    <a:pt x="119" y="198"/>
                    <a:pt x="93" y="206"/>
                    <a:pt x="57" y="206"/>
                  </a:cubicBezTo>
                  <a:lnTo>
                    <a:pt x="0" y="206"/>
                  </a:lnTo>
                  <a:lnTo>
                    <a:pt x="0" y="0"/>
                  </a:lnTo>
                  <a:lnTo>
                    <a:pt x="65" y="0"/>
                  </a:lnTo>
                  <a:cubicBezTo>
                    <a:pt x="99" y="0"/>
                    <a:pt x="124" y="8"/>
                    <a:pt x="141" y="25"/>
                  </a:cubicBezTo>
                  <a:cubicBezTo>
                    <a:pt x="158" y="39"/>
                    <a:pt x="167" y="65"/>
                    <a:pt x="167" y="99"/>
                  </a:cubicBezTo>
                  <a:close/>
                  <a:moveTo>
                    <a:pt x="133" y="99"/>
                  </a:moveTo>
                  <a:cubicBezTo>
                    <a:pt x="133" y="51"/>
                    <a:pt x="110" y="25"/>
                    <a:pt x="65" y="25"/>
                  </a:cubicBezTo>
                  <a:lnTo>
                    <a:pt x="37" y="25"/>
                  </a:lnTo>
                  <a:lnTo>
                    <a:pt x="37" y="175"/>
                  </a:lnTo>
                  <a:lnTo>
                    <a:pt x="59" y="175"/>
                  </a:lnTo>
                  <a:cubicBezTo>
                    <a:pt x="107" y="175"/>
                    <a:pt x="133" y="149"/>
                    <a:pt x="133" y="99"/>
                  </a:cubicBezTo>
                  <a:close/>
                </a:path>
              </a:pathLst>
            </a:custGeom>
            <a:grpFill/>
            <a:ln>
              <a:noFill/>
            </a:ln>
            <a:effectLst/>
          </p:spPr>
          <p:txBody>
            <a:bodyPr wrap="none" anchor="ctr"/>
            <a:lstStyle/>
            <a:p>
              <a:endParaRPr lang="en-US"/>
            </a:p>
          </p:txBody>
        </p:sp>
        <p:sp>
          <p:nvSpPr>
            <p:cNvPr id="16" name="Freeform 10"/>
            <p:cNvSpPr>
              <a:spLocks noChangeArrowheads="1"/>
            </p:cNvSpPr>
            <p:nvPr/>
          </p:nvSpPr>
          <p:spPr bwMode="auto">
            <a:xfrm>
              <a:off x="4734634" y="823525"/>
              <a:ext cx="38673" cy="47697"/>
            </a:xfrm>
            <a:custGeom>
              <a:avLst/>
              <a:gdLst>
                <a:gd name="T0" fmla="*/ 102 w 134"/>
                <a:gd name="T1" fmla="*/ 136 h 162"/>
                <a:gd name="T2" fmla="*/ 79 w 134"/>
                <a:gd name="T3" fmla="*/ 155 h 162"/>
                <a:gd name="T4" fmla="*/ 51 w 134"/>
                <a:gd name="T5" fmla="*/ 161 h 162"/>
                <a:gd name="T6" fmla="*/ 14 w 134"/>
                <a:gd name="T7" fmla="*/ 150 h 162"/>
                <a:gd name="T8" fmla="*/ 0 w 134"/>
                <a:gd name="T9" fmla="*/ 116 h 162"/>
                <a:gd name="T10" fmla="*/ 17 w 134"/>
                <a:gd name="T11" fmla="*/ 79 h 162"/>
                <a:gd name="T12" fmla="*/ 71 w 134"/>
                <a:gd name="T13" fmla="*/ 65 h 162"/>
                <a:gd name="T14" fmla="*/ 99 w 134"/>
                <a:gd name="T15" fmla="*/ 65 h 162"/>
                <a:gd name="T16" fmla="*/ 99 w 134"/>
                <a:gd name="T17" fmla="*/ 57 h 162"/>
                <a:gd name="T18" fmla="*/ 93 w 134"/>
                <a:gd name="T19" fmla="*/ 34 h 162"/>
                <a:gd name="T20" fmla="*/ 71 w 134"/>
                <a:gd name="T21" fmla="*/ 25 h 162"/>
                <a:gd name="T22" fmla="*/ 48 w 134"/>
                <a:gd name="T23" fmla="*/ 28 h 162"/>
                <a:gd name="T24" fmla="*/ 28 w 134"/>
                <a:gd name="T25" fmla="*/ 37 h 162"/>
                <a:gd name="T26" fmla="*/ 17 w 134"/>
                <a:gd name="T27" fmla="*/ 14 h 162"/>
                <a:gd name="T28" fmla="*/ 45 w 134"/>
                <a:gd name="T29" fmla="*/ 3 h 162"/>
                <a:gd name="T30" fmla="*/ 73 w 134"/>
                <a:gd name="T31" fmla="*/ 0 h 162"/>
                <a:gd name="T32" fmla="*/ 119 w 134"/>
                <a:gd name="T33" fmla="*/ 14 h 162"/>
                <a:gd name="T34" fmla="*/ 133 w 134"/>
                <a:gd name="T35" fmla="*/ 54 h 162"/>
                <a:gd name="T36" fmla="*/ 133 w 134"/>
                <a:gd name="T37" fmla="*/ 158 h 162"/>
                <a:gd name="T38" fmla="*/ 107 w 134"/>
                <a:gd name="T39" fmla="*/ 158 h 162"/>
                <a:gd name="T40" fmla="*/ 102 w 134"/>
                <a:gd name="T41" fmla="*/ 136 h 162"/>
                <a:gd name="T42" fmla="*/ 59 w 134"/>
                <a:gd name="T43" fmla="*/ 136 h 162"/>
                <a:gd name="T44" fmla="*/ 87 w 134"/>
                <a:gd name="T45" fmla="*/ 124 h 162"/>
                <a:gd name="T46" fmla="*/ 99 w 134"/>
                <a:gd name="T47" fmla="*/ 96 h 162"/>
                <a:gd name="T48" fmla="*/ 99 w 134"/>
                <a:gd name="T49" fmla="*/ 82 h 162"/>
                <a:gd name="T50" fmla="*/ 79 w 134"/>
                <a:gd name="T51" fmla="*/ 82 h 162"/>
                <a:gd name="T52" fmla="*/ 45 w 134"/>
                <a:gd name="T53" fmla="*/ 90 h 162"/>
                <a:gd name="T54" fmla="*/ 34 w 134"/>
                <a:gd name="T55" fmla="*/ 113 h 162"/>
                <a:gd name="T56" fmla="*/ 40 w 134"/>
                <a:gd name="T57" fmla="*/ 130 h 162"/>
                <a:gd name="T58" fmla="*/ 59 w 134"/>
                <a:gd name="T59" fmla="*/ 13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4" h="162">
                  <a:moveTo>
                    <a:pt x="102" y="136"/>
                  </a:moveTo>
                  <a:cubicBezTo>
                    <a:pt x="93" y="144"/>
                    <a:pt x="87" y="152"/>
                    <a:pt x="79" y="155"/>
                  </a:cubicBezTo>
                  <a:cubicBezTo>
                    <a:pt x="71" y="158"/>
                    <a:pt x="62" y="161"/>
                    <a:pt x="51" y="161"/>
                  </a:cubicBezTo>
                  <a:cubicBezTo>
                    <a:pt x="37" y="161"/>
                    <a:pt x="23" y="158"/>
                    <a:pt x="14" y="150"/>
                  </a:cubicBezTo>
                  <a:cubicBezTo>
                    <a:pt x="6" y="141"/>
                    <a:pt x="0" y="130"/>
                    <a:pt x="0" y="116"/>
                  </a:cubicBezTo>
                  <a:cubicBezTo>
                    <a:pt x="0" y="99"/>
                    <a:pt x="6" y="88"/>
                    <a:pt x="17" y="79"/>
                  </a:cubicBezTo>
                  <a:cubicBezTo>
                    <a:pt x="28" y="71"/>
                    <a:pt x="48" y="68"/>
                    <a:pt x="71" y="65"/>
                  </a:cubicBezTo>
                  <a:lnTo>
                    <a:pt x="99" y="65"/>
                  </a:lnTo>
                  <a:lnTo>
                    <a:pt x="99" y="57"/>
                  </a:lnTo>
                  <a:cubicBezTo>
                    <a:pt x="99" y="45"/>
                    <a:pt x="96" y="40"/>
                    <a:pt x="93" y="34"/>
                  </a:cubicBezTo>
                  <a:cubicBezTo>
                    <a:pt x="87" y="28"/>
                    <a:pt x="82" y="25"/>
                    <a:pt x="71" y="25"/>
                  </a:cubicBezTo>
                  <a:cubicBezTo>
                    <a:pt x="62" y="25"/>
                    <a:pt x="54" y="25"/>
                    <a:pt x="48" y="28"/>
                  </a:cubicBezTo>
                  <a:cubicBezTo>
                    <a:pt x="40" y="31"/>
                    <a:pt x="34" y="34"/>
                    <a:pt x="28" y="37"/>
                  </a:cubicBezTo>
                  <a:lnTo>
                    <a:pt x="17" y="14"/>
                  </a:lnTo>
                  <a:cubicBezTo>
                    <a:pt x="25" y="9"/>
                    <a:pt x="34" y="6"/>
                    <a:pt x="45" y="3"/>
                  </a:cubicBezTo>
                  <a:cubicBezTo>
                    <a:pt x="56" y="0"/>
                    <a:pt x="65" y="0"/>
                    <a:pt x="73" y="0"/>
                  </a:cubicBezTo>
                  <a:cubicBezTo>
                    <a:pt x="93" y="0"/>
                    <a:pt x="108" y="6"/>
                    <a:pt x="119" y="14"/>
                  </a:cubicBezTo>
                  <a:cubicBezTo>
                    <a:pt x="131" y="23"/>
                    <a:pt x="133" y="37"/>
                    <a:pt x="133" y="54"/>
                  </a:cubicBezTo>
                  <a:lnTo>
                    <a:pt x="133" y="158"/>
                  </a:lnTo>
                  <a:lnTo>
                    <a:pt x="107" y="158"/>
                  </a:lnTo>
                  <a:lnTo>
                    <a:pt x="102" y="136"/>
                  </a:lnTo>
                  <a:close/>
                  <a:moveTo>
                    <a:pt x="59" y="136"/>
                  </a:moveTo>
                  <a:cubicBezTo>
                    <a:pt x="71" y="136"/>
                    <a:pt x="82" y="133"/>
                    <a:pt x="87" y="124"/>
                  </a:cubicBezTo>
                  <a:cubicBezTo>
                    <a:pt x="93" y="116"/>
                    <a:pt x="99" y="107"/>
                    <a:pt x="99" y="96"/>
                  </a:cubicBezTo>
                  <a:lnTo>
                    <a:pt x="99" y="82"/>
                  </a:lnTo>
                  <a:lnTo>
                    <a:pt x="79" y="82"/>
                  </a:lnTo>
                  <a:cubicBezTo>
                    <a:pt x="62" y="82"/>
                    <a:pt x="51" y="85"/>
                    <a:pt x="45" y="90"/>
                  </a:cubicBezTo>
                  <a:cubicBezTo>
                    <a:pt x="37" y="96"/>
                    <a:pt x="34" y="102"/>
                    <a:pt x="34" y="113"/>
                  </a:cubicBezTo>
                  <a:cubicBezTo>
                    <a:pt x="34" y="119"/>
                    <a:pt x="37" y="124"/>
                    <a:pt x="40" y="130"/>
                  </a:cubicBezTo>
                  <a:cubicBezTo>
                    <a:pt x="45" y="133"/>
                    <a:pt x="51" y="136"/>
                    <a:pt x="59" y="136"/>
                  </a:cubicBezTo>
                  <a:close/>
                </a:path>
              </a:pathLst>
            </a:custGeom>
            <a:grpFill/>
            <a:ln>
              <a:noFill/>
            </a:ln>
            <a:effectLst/>
          </p:spPr>
          <p:txBody>
            <a:bodyPr wrap="none" anchor="ctr"/>
            <a:lstStyle/>
            <a:p>
              <a:endParaRPr lang="en-US"/>
            </a:p>
          </p:txBody>
        </p:sp>
        <p:sp>
          <p:nvSpPr>
            <p:cNvPr id="17" name="Freeform 11"/>
            <p:cNvSpPr>
              <a:spLocks noChangeArrowheads="1"/>
            </p:cNvSpPr>
            <p:nvPr/>
          </p:nvSpPr>
          <p:spPr bwMode="auto">
            <a:xfrm>
              <a:off x="4778463" y="813212"/>
              <a:ext cx="29649" cy="56721"/>
            </a:xfrm>
            <a:custGeom>
              <a:avLst/>
              <a:gdLst>
                <a:gd name="T0" fmla="*/ 77 w 103"/>
                <a:gd name="T1" fmla="*/ 167 h 196"/>
                <a:gd name="T2" fmla="*/ 102 w 103"/>
                <a:gd name="T3" fmla="*/ 164 h 196"/>
                <a:gd name="T4" fmla="*/ 102 w 103"/>
                <a:gd name="T5" fmla="*/ 189 h 196"/>
                <a:gd name="T6" fmla="*/ 88 w 103"/>
                <a:gd name="T7" fmla="*/ 192 h 196"/>
                <a:gd name="T8" fmla="*/ 71 w 103"/>
                <a:gd name="T9" fmla="*/ 195 h 196"/>
                <a:gd name="T10" fmla="*/ 23 w 103"/>
                <a:gd name="T11" fmla="*/ 144 h 196"/>
                <a:gd name="T12" fmla="*/ 23 w 103"/>
                <a:gd name="T13" fmla="*/ 59 h 196"/>
                <a:gd name="T14" fmla="*/ 0 w 103"/>
                <a:gd name="T15" fmla="*/ 59 h 196"/>
                <a:gd name="T16" fmla="*/ 0 w 103"/>
                <a:gd name="T17" fmla="*/ 45 h 196"/>
                <a:gd name="T18" fmla="*/ 23 w 103"/>
                <a:gd name="T19" fmla="*/ 34 h 196"/>
                <a:gd name="T20" fmla="*/ 34 w 103"/>
                <a:gd name="T21" fmla="*/ 0 h 196"/>
                <a:gd name="T22" fmla="*/ 54 w 103"/>
                <a:gd name="T23" fmla="*/ 0 h 196"/>
                <a:gd name="T24" fmla="*/ 54 w 103"/>
                <a:gd name="T25" fmla="*/ 34 h 196"/>
                <a:gd name="T26" fmla="*/ 99 w 103"/>
                <a:gd name="T27" fmla="*/ 34 h 196"/>
                <a:gd name="T28" fmla="*/ 99 w 103"/>
                <a:gd name="T29" fmla="*/ 59 h 196"/>
                <a:gd name="T30" fmla="*/ 54 w 103"/>
                <a:gd name="T31" fmla="*/ 59 h 196"/>
                <a:gd name="T32" fmla="*/ 54 w 103"/>
                <a:gd name="T33" fmla="*/ 141 h 196"/>
                <a:gd name="T34" fmla="*/ 60 w 103"/>
                <a:gd name="T35" fmla="*/ 158 h 196"/>
                <a:gd name="T36" fmla="*/ 77 w 103"/>
                <a:gd name="T37" fmla="*/ 167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3" h="196">
                  <a:moveTo>
                    <a:pt x="77" y="167"/>
                  </a:moveTo>
                  <a:cubicBezTo>
                    <a:pt x="85" y="167"/>
                    <a:pt x="94" y="167"/>
                    <a:pt x="102" y="164"/>
                  </a:cubicBezTo>
                  <a:lnTo>
                    <a:pt x="102" y="189"/>
                  </a:lnTo>
                  <a:cubicBezTo>
                    <a:pt x="99" y="192"/>
                    <a:pt x="94" y="192"/>
                    <a:pt x="88" y="192"/>
                  </a:cubicBezTo>
                  <a:cubicBezTo>
                    <a:pt x="82" y="192"/>
                    <a:pt x="77" y="195"/>
                    <a:pt x="71" y="195"/>
                  </a:cubicBezTo>
                  <a:cubicBezTo>
                    <a:pt x="40" y="195"/>
                    <a:pt x="23" y="178"/>
                    <a:pt x="23" y="144"/>
                  </a:cubicBezTo>
                  <a:lnTo>
                    <a:pt x="23" y="59"/>
                  </a:lnTo>
                  <a:lnTo>
                    <a:pt x="0" y="59"/>
                  </a:lnTo>
                  <a:lnTo>
                    <a:pt x="0" y="45"/>
                  </a:lnTo>
                  <a:lnTo>
                    <a:pt x="23" y="34"/>
                  </a:lnTo>
                  <a:lnTo>
                    <a:pt x="34" y="0"/>
                  </a:lnTo>
                  <a:lnTo>
                    <a:pt x="54" y="0"/>
                  </a:lnTo>
                  <a:lnTo>
                    <a:pt x="54" y="34"/>
                  </a:lnTo>
                  <a:lnTo>
                    <a:pt x="99" y="34"/>
                  </a:lnTo>
                  <a:lnTo>
                    <a:pt x="99" y="59"/>
                  </a:lnTo>
                  <a:lnTo>
                    <a:pt x="54" y="59"/>
                  </a:lnTo>
                  <a:lnTo>
                    <a:pt x="54" y="141"/>
                  </a:lnTo>
                  <a:cubicBezTo>
                    <a:pt x="54" y="150"/>
                    <a:pt x="58" y="155"/>
                    <a:pt x="60" y="158"/>
                  </a:cubicBezTo>
                  <a:cubicBezTo>
                    <a:pt x="63" y="161"/>
                    <a:pt x="71" y="167"/>
                    <a:pt x="77" y="167"/>
                  </a:cubicBezTo>
                </a:path>
              </a:pathLst>
            </a:custGeom>
            <a:grpFill/>
            <a:ln>
              <a:noFill/>
            </a:ln>
            <a:effectLst/>
          </p:spPr>
          <p:txBody>
            <a:bodyPr wrap="none" anchor="ctr"/>
            <a:lstStyle/>
            <a:p>
              <a:endParaRPr lang="en-US"/>
            </a:p>
          </p:txBody>
        </p:sp>
        <p:sp>
          <p:nvSpPr>
            <p:cNvPr id="18" name="Freeform 12"/>
            <p:cNvSpPr>
              <a:spLocks noChangeArrowheads="1"/>
            </p:cNvSpPr>
            <p:nvPr/>
          </p:nvSpPr>
          <p:spPr bwMode="auto">
            <a:xfrm>
              <a:off x="4815847" y="823525"/>
              <a:ext cx="38673" cy="47697"/>
            </a:xfrm>
            <a:custGeom>
              <a:avLst/>
              <a:gdLst>
                <a:gd name="T0" fmla="*/ 101 w 133"/>
                <a:gd name="T1" fmla="*/ 136 h 162"/>
                <a:gd name="T2" fmla="*/ 79 w 133"/>
                <a:gd name="T3" fmla="*/ 155 h 162"/>
                <a:gd name="T4" fmla="*/ 50 w 133"/>
                <a:gd name="T5" fmla="*/ 161 h 162"/>
                <a:gd name="T6" fmla="*/ 14 w 133"/>
                <a:gd name="T7" fmla="*/ 150 h 162"/>
                <a:gd name="T8" fmla="*/ 0 w 133"/>
                <a:gd name="T9" fmla="*/ 116 h 162"/>
                <a:gd name="T10" fmla="*/ 16 w 133"/>
                <a:gd name="T11" fmla="*/ 79 h 162"/>
                <a:gd name="T12" fmla="*/ 70 w 133"/>
                <a:gd name="T13" fmla="*/ 65 h 162"/>
                <a:gd name="T14" fmla="*/ 98 w 133"/>
                <a:gd name="T15" fmla="*/ 65 h 162"/>
                <a:gd name="T16" fmla="*/ 98 w 133"/>
                <a:gd name="T17" fmla="*/ 57 h 162"/>
                <a:gd name="T18" fmla="*/ 93 w 133"/>
                <a:gd name="T19" fmla="*/ 34 h 162"/>
                <a:gd name="T20" fmla="*/ 70 w 133"/>
                <a:gd name="T21" fmla="*/ 25 h 162"/>
                <a:gd name="T22" fmla="*/ 48 w 133"/>
                <a:gd name="T23" fmla="*/ 28 h 162"/>
                <a:gd name="T24" fmla="*/ 28 w 133"/>
                <a:gd name="T25" fmla="*/ 37 h 162"/>
                <a:gd name="T26" fmla="*/ 16 w 133"/>
                <a:gd name="T27" fmla="*/ 14 h 162"/>
                <a:gd name="T28" fmla="*/ 45 w 133"/>
                <a:gd name="T29" fmla="*/ 3 h 162"/>
                <a:gd name="T30" fmla="*/ 73 w 133"/>
                <a:gd name="T31" fmla="*/ 0 h 162"/>
                <a:gd name="T32" fmla="*/ 118 w 133"/>
                <a:gd name="T33" fmla="*/ 14 h 162"/>
                <a:gd name="T34" fmla="*/ 132 w 133"/>
                <a:gd name="T35" fmla="*/ 54 h 162"/>
                <a:gd name="T36" fmla="*/ 132 w 133"/>
                <a:gd name="T37" fmla="*/ 158 h 162"/>
                <a:gd name="T38" fmla="*/ 107 w 133"/>
                <a:gd name="T39" fmla="*/ 158 h 162"/>
                <a:gd name="T40" fmla="*/ 101 w 133"/>
                <a:gd name="T41" fmla="*/ 136 h 162"/>
                <a:gd name="T42" fmla="*/ 56 w 133"/>
                <a:gd name="T43" fmla="*/ 136 h 162"/>
                <a:gd name="T44" fmla="*/ 84 w 133"/>
                <a:gd name="T45" fmla="*/ 124 h 162"/>
                <a:gd name="T46" fmla="*/ 95 w 133"/>
                <a:gd name="T47" fmla="*/ 96 h 162"/>
                <a:gd name="T48" fmla="*/ 95 w 133"/>
                <a:gd name="T49" fmla="*/ 82 h 162"/>
                <a:gd name="T50" fmla="*/ 76 w 133"/>
                <a:gd name="T51" fmla="*/ 82 h 162"/>
                <a:gd name="T52" fmla="*/ 42 w 133"/>
                <a:gd name="T53" fmla="*/ 90 h 162"/>
                <a:gd name="T54" fmla="*/ 31 w 133"/>
                <a:gd name="T55" fmla="*/ 113 h 162"/>
                <a:gd name="T56" fmla="*/ 36 w 133"/>
                <a:gd name="T57" fmla="*/ 130 h 162"/>
                <a:gd name="T58" fmla="*/ 56 w 133"/>
                <a:gd name="T59" fmla="*/ 13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3" h="162">
                  <a:moveTo>
                    <a:pt x="101" y="136"/>
                  </a:moveTo>
                  <a:cubicBezTo>
                    <a:pt x="93" y="144"/>
                    <a:pt x="88" y="152"/>
                    <a:pt x="79" y="155"/>
                  </a:cubicBezTo>
                  <a:cubicBezTo>
                    <a:pt x="71" y="158"/>
                    <a:pt x="62" y="161"/>
                    <a:pt x="50" y="161"/>
                  </a:cubicBezTo>
                  <a:cubicBezTo>
                    <a:pt x="36" y="161"/>
                    <a:pt x="22" y="158"/>
                    <a:pt x="14" y="150"/>
                  </a:cubicBezTo>
                  <a:cubicBezTo>
                    <a:pt x="5" y="141"/>
                    <a:pt x="0" y="130"/>
                    <a:pt x="0" y="116"/>
                  </a:cubicBezTo>
                  <a:cubicBezTo>
                    <a:pt x="0" y="99"/>
                    <a:pt x="5" y="88"/>
                    <a:pt x="16" y="79"/>
                  </a:cubicBezTo>
                  <a:cubicBezTo>
                    <a:pt x="28" y="71"/>
                    <a:pt x="48" y="68"/>
                    <a:pt x="70" y="65"/>
                  </a:cubicBezTo>
                  <a:lnTo>
                    <a:pt x="98" y="65"/>
                  </a:lnTo>
                  <a:lnTo>
                    <a:pt x="98" y="57"/>
                  </a:lnTo>
                  <a:cubicBezTo>
                    <a:pt x="98" y="45"/>
                    <a:pt x="95" y="40"/>
                    <a:pt x="93" y="34"/>
                  </a:cubicBezTo>
                  <a:cubicBezTo>
                    <a:pt x="87" y="28"/>
                    <a:pt x="81" y="25"/>
                    <a:pt x="70" y="25"/>
                  </a:cubicBezTo>
                  <a:cubicBezTo>
                    <a:pt x="62" y="25"/>
                    <a:pt x="53" y="25"/>
                    <a:pt x="48" y="28"/>
                  </a:cubicBezTo>
                  <a:cubicBezTo>
                    <a:pt x="39" y="31"/>
                    <a:pt x="33" y="34"/>
                    <a:pt x="28" y="37"/>
                  </a:cubicBezTo>
                  <a:lnTo>
                    <a:pt x="16" y="14"/>
                  </a:lnTo>
                  <a:cubicBezTo>
                    <a:pt x="25" y="9"/>
                    <a:pt x="33" y="6"/>
                    <a:pt x="45" y="3"/>
                  </a:cubicBezTo>
                  <a:cubicBezTo>
                    <a:pt x="56" y="0"/>
                    <a:pt x="64" y="0"/>
                    <a:pt x="73" y="0"/>
                  </a:cubicBezTo>
                  <a:cubicBezTo>
                    <a:pt x="93" y="0"/>
                    <a:pt x="107" y="6"/>
                    <a:pt x="118" y="14"/>
                  </a:cubicBezTo>
                  <a:cubicBezTo>
                    <a:pt x="129" y="23"/>
                    <a:pt x="132" y="37"/>
                    <a:pt x="132" y="54"/>
                  </a:cubicBezTo>
                  <a:lnTo>
                    <a:pt x="132" y="158"/>
                  </a:lnTo>
                  <a:lnTo>
                    <a:pt x="107" y="158"/>
                  </a:lnTo>
                  <a:lnTo>
                    <a:pt x="101" y="136"/>
                  </a:lnTo>
                  <a:close/>
                  <a:moveTo>
                    <a:pt x="56" y="136"/>
                  </a:moveTo>
                  <a:cubicBezTo>
                    <a:pt x="67" y="136"/>
                    <a:pt x="79" y="133"/>
                    <a:pt x="84" y="124"/>
                  </a:cubicBezTo>
                  <a:cubicBezTo>
                    <a:pt x="90" y="116"/>
                    <a:pt x="95" y="107"/>
                    <a:pt x="95" y="96"/>
                  </a:cubicBezTo>
                  <a:lnTo>
                    <a:pt x="95" y="82"/>
                  </a:lnTo>
                  <a:lnTo>
                    <a:pt x="76" y="82"/>
                  </a:lnTo>
                  <a:cubicBezTo>
                    <a:pt x="59" y="82"/>
                    <a:pt x="48" y="85"/>
                    <a:pt x="42" y="90"/>
                  </a:cubicBezTo>
                  <a:cubicBezTo>
                    <a:pt x="33" y="96"/>
                    <a:pt x="31" y="102"/>
                    <a:pt x="31" y="113"/>
                  </a:cubicBezTo>
                  <a:cubicBezTo>
                    <a:pt x="31" y="119"/>
                    <a:pt x="33" y="124"/>
                    <a:pt x="36" y="130"/>
                  </a:cubicBezTo>
                  <a:cubicBezTo>
                    <a:pt x="42" y="133"/>
                    <a:pt x="48" y="136"/>
                    <a:pt x="56" y="136"/>
                  </a:cubicBezTo>
                  <a:close/>
                </a:path>
              </a:pathLst>
            </a:custGeom>
            <a:grpFill/>
            <a:ln>
              <a:noFill/>
            </a:ln>
            <a:effectLst/>
          </p:spPr>
          <p:txBody>
            <a:bodyPr wrap="none" anchor="ctr"/>
            <a:lstStyle/>
            <a:p>
              <a:endParaRPr lang="en-US"/>
            </a:p>
          </p:txBody>
        </p:sp>
        <p:sp>
          <p:nvSpPr>
            <p:cNvPr id="19" name="Freeform 13"/>
            <p:cNvSpPr>
              <a:spLocks noChangeArrowheads="1"/>
            </p:cNvSpPr>
            <p:nvPr/>
          </p:nvSpPr>
          <p:spPr bwMode="auto">
            <a:xfrm>
              <a:off x="4884170" y="809345"/>
              <a:ext cx="37384" cy="61877"/>
            </a:xfrm>
            <a:custGeom>
              <a:avLst/>
              <a:gdLst>
                <a:gd name="T0" fmla="*/ 129 w 130"/>
                <a:gd name="T1" fmla="*/ 150 h 210"/>
                <a:gd name="T2" fmla="*/ 110 w 130"/>
                <a:gd name="T3" fmla="*/ 192 h 210"/>
                <a:gd name="T4" fmla="*/ 56 w 130"/>
                <a:gd name="T5" fmla="*/ 209 h 210"/>
                <a:gd name="T6" fmla="*/ 0 w 130"/>
                <a:gd name="T7" fmla="*/ 198 h 210"/>
                <a:gd name="T8" fmla="*/ 0 w 130"/>
                <a:gd name="T9" fmla="*/ 167 h 210"/>
                <a:gd name="T10" fmla="*/ 31 w 130"/>
                <a:gd name="T11" fmla="*/ 178 h 210"/>
                <a:gd name="T12" fmla="*/ 59 w 130"/>
                <a:gd name="T13" fmla="*/ 181 h 210"/>
                <a:gd name="T14" fmla="*/ 87 w 130"/>
                <a:gd name="T15" fmla="*/ 172 h 210"/>
                <a:gd name="T16" fmla="*/ 96 w 130"/>
                <a:gd name="T17" fmla="*/ 152 h 210"/>
                <a:gd name="T18" fmla="*/ 87 w 130"/>
                <a:gd name="T19" fmla="*/ 133 h 210"/>
                <a:gd name="T20" fmla="*/ 50 w 130"/>
                <a:gd name="T21" fmla="*/ 113 h 210"/>
                <a:gd name="T22" fmla="*/ 11 w 130"/>
                <a:gd name="T23" fmla="*/ 88 h 210"/>
                <a:gd name="T24" fmla="*/ 0 w 130"/>
                <a:gd name="T25" fmla="*/ 54 h 210"/>
                <a:gd name="T26" fmla="*/ 17 w 130"/>
                <a:gd name="T27" fmla="*/ 14 h 210"/>
                <a:gd name="T28" fmla="*/ 64 w 130"/>
                <a:gd name="T29" fmla="*/ 0 h 210"/>
                <a:gd name="T30" fmla="*/ 124 w 130"/>
                <a:gd name="T31" fmla="*/ 14 h 210"/>
                <a:gd name="T32" fmla="*/ 112 w 130"/>
                <a:gd name="T33" fmla="*/ 42 h 210"/>
                <a:gd name="T34" fmla="*/ 64 w 130"/>
                <a:gd name="T35" fmla="*/ 31 h 210"/>
                <a:gd name="T36" fmla="*/ 39 w 130"/>
                <a:gd name="T37" fmla="*/ 40 h 210"/>
                <a:gd name="T38" fmla="*/ 31 w 130"/>
                <a:gd name="T39" fmla="*/ 59 h 210"/>
                <a:gd name="T40" fmla="*/ 33 w 130"/>
                <a:gd name="T41" fmla="*/ 73 h 210"/>
                <a:gd name="T42" fmla="*/ 45 w 130"/>
                <a:gd name="T43" fmla="*/ 85 h 210"/>
                <a:gd name="T44" fmla="*/ 73 w 130"/>
                <a:gd name="T45" fmla="*/ 99 h 210"/>
                <a:gd name="T46" fmla="*/ 107 w 130"/>
                <a:gd name="T47" fmla="*/ 116 h 210"/>
                <a:gd name="T48" fmla="*/ 121 w 130"/>
                <a:gd name="T49" fmla="*/ 136 h 210"/>
                <a:gd name="T50" fmla="*/ 129 w 130"/>
                <a:gd name="T51" fmla="*/ 15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0" h="210">
                  <a:moveTo>
                    <a:pt x="129" y="150"/>
                  </a:moveTo>
                  <a:cubicBezTo>
                    <a:pt x="129" y="167"/>
                    <a:pt x="124" y="184"/>
                    <a:pt x="110" y="192"/>
                  </a:cubicBezTo>
                  <a:cubicBezTo>
                    <a:pt x="96" y="200"/>
                    <a:pt x="79" y="209"/>
                    <a:pt x="56" y="209"/>
                  </a:cubicBezTo>
                  <a:cubicBezTo>
                    <a:pt x="33" y="209"/>
                    <a:pt x="14" y="206"/>
                    <a:pt x="0" y="198"/>
                  </a:cubicBezTo>
                  <a:lnTo>
                    <a:pt x="0" y="167"/>
                  </a:lnTo>
                  <a:cubicBezTo>
                    <a:pt x="8" y="172"/>
                    <a:pt x="19" y="175"/>
                    <a:pt x="31" y="178"/>
                  </a:cubicBezTo>
                  <a:cubicBezTo>
                    <a:pt x="42" y="181"/>
                    <a:pt x="50" y="181"/>
                    <a:pt x="59" y="181"/>
                  </a:cubicBezTo>
                  <a:cubicBezTo>
                    <a:pt x="73" y="181"/>
                    <a:pt x="81" y="178"/>
                    <a:pt x="87" y="172"/>
                  </a:cubicBezTo>
                  <a:cubicBezTo>
                    <a:pt x="93" y="167"/>
                    <a:pt x="96" y="161"/>
                    <a:pt x="96" y="152"/>
                  </a:cubicBezTo>
                  <a:cubicBezTo>
                    <a:pt x="96" y="144"/>
                    <a:pt x="93" y="138"/>
                    <a:pt x="87" y="133"/>
                  </a:cubicBezTo>
                  <a:cubicBezTo>
                    <a:pt x="81" y="127"/>
                    <a:pt x="70" y="121"/>
                    <a:pt x="50" y="113"/>
                  </a:cubicBezTo>
                  <a:cubicBezTo>
                    <a:pt x="31" y="105"/>
                    <a:pt x="19" y="96"/>
                    <a:pt x="11" y="88"/>
                  </a:cubicBezTo>
                  <a:cubicBezTo>
                    <a:pt x="2" y="79"/>
                    <a:pt x="0" y="65"/>
                    <a:pt x="0" y="54"/>
                  </a:cubicBezTo>
                  <a:cubicBezTo>
                    <a:pt x="0" y="37"/>
                    <a:pt x="6" y="23"/>
                    <a:pt x="17" y="14"/>
                  </a:cubicBezTo>
                  <a:cubicBezTo>
                    <a:pt x="29" y="6"/>
                    <a:pt x="45" y="0"/>
                    <a:pt x="64" y="0"/>
                  </a:cubicBezTo>
                  <a:cubicBezTo>
                    <a:pt x="84" y="0"/>
                    <a:pt x="104" y="6"/>
                    <a:pt x="124" y="14"/>
                  </a:cubicBezTo>
                  <a:lnTo>
                    <a:pt x="112" y="42"/>
                  </a:lnTo>
                  <a:cubicBezTo>
                    <a:pt x="96" y="34"/>
                    <a:pt x="79" y="31"/>
                    <a:pt x="64" y="31"/>
                  </a:cubicBezTo>
                  <a:cubicBezTo>
                    <a:pt x="53" y="31"/>
                    <a:pt x="45" y="34"/>
                    <a:pt x="39" y="40"/>
                  </a:cubicBezTo>
                  <a:cubicBezTo>
                    <a:pt x="33" y="45"/>
                    <a:pt x="31" y="51"/>
                    <a:pt x="31" y="59"/>
                  </a:cubicBezTo>
                  <a:cubicBezTo>
                    <a:pt x="31" y="65"/>
                    <a:pt x="31" y="71"/>
                    <a:pt x="33" y="73"/>
                  </a:cubicBezTo>
                  <a:cubicBezTo>
                    <a:pt x="36" y="76"/>
                    <a:pt x="40" y="82"/>
                    <a:pt x="45" y="85"/>
                  </a:cubicBezTo>
                  <a:cubicBezTo>
                    <a:pt x="51" y="88"/>
                    <a:pt x="59" y="93"/>
                    <a:pt x="73" y="99"/>
                  </a:cubicBezTo>
                  <a:cubicBezTo>
                    <a:pt x="87" y="105"/>
                    <a:pt x="99" y="111"/>
                    <a:pt x="107" y="116"/>
                  </a:cubicBezTo>
                  <a:cubicBezTo>
                    <a:pt x="116" y="122"/>
                    <a:pt x="118" y="127"/>
                    <a:pt x="121" y="136"/>
                  </a:cubicBezTo>
                  <a:cubicBezTo>
                    <a:pt x="127" y="133"/>
                    <a:pt x="129" y="141"/>
                    <a:pt x="129" y="150"/>
                  </a:cubicBezTo>
                </a:path>
              </a:pathLst>
            </a:custGeom>
            <a:grpFill/>
            <a:ln>
              <a:noFill/>
            </a:ln>
            <a:effectLst/>
          </p:spPr>
          <p:txBody>
            <a:bodyPr wrap="none" anchor="ctr"/>
            <a:lstStyle/>
            <a:p>
              <a:endParaRPr lang="en-US"/>
            </a:p>
          </p:txBody>
        </p:sp>
        <p:sp>
          <p:nvSpPr>
            <p:cNvPr id="20" name="Freeform 14"/>
            <p:cNvSpPr>
              <a:spLocks noChangeArrowheads="1"/>
            </p:cNvSpPr>
            <p:nvPr/>
          </p:nvSpPr>
          <p:spPr bwMode="auto">
            <a:xfrm>
              <a:off x="4925422" y="823525"/>
              <a:ext cx="45118" cy="65745"/>
            </a:xfrm>
            <a:custGeom>
              <a:avLst/>
              <a:gdLst>
                <a:gd name="T0" fmla="*/ 0 w 156"/>
                <a:gd name="T1" fmla="*/ 0 h 224"/>
                <a:gd name="T2" fmla="*/ 36 w 156"/>
                <a:gd name="T3" fmla="*/ 0 h 224"/>
                <a:gd name="T4" fmla="*/ 67 w 156"/>
                <a:gd name="T5" fmla="*/ 87 h 224"/>
                <a:gd name="T6" fmla="*/ 76 w 156"/>
                <a:gd name="T7" fmla="*/ 124 h 224"/>
                <a:gd name="T8" fmla="*/ 76 w 156"/>
                <a:gd name="T9" fmla="*/ 124 h 224"/>
                <a:gd name="T10" fmla="*/ 82 w 156"/>
                <a:gd name="T11" fmla="*/ 104 h 224"/>
                <a:gd name="T12" fmla="*/ 118 w 156"/>
                <a:gd name="T13" fmla="*/ 0 h 224"/>
                <a:gd name="T14" fmla="*/ 155 w 156"/>
                <a:gd name="T15" fmla="*/ 0 h 224"/>
                <a:gd name="T16" fmla="*/ 87 w 156"/>
                <a:gd name="T17" fmla="*/ 175 h 224"/>
                <a:gd name="T18" fmla="*/ 28 w 156"/>
                <a:gd name="T19" fmla="*/ 223 h 224"/>
                <a:gd name="T20" fmla="*/ 5 w 156"/>
                <a:gd name="T21" fmla="*/ 220 h 224"/>
                <a:gd name="T22" fmla="*/ 5 w 156"/>
                <a:gd name="T23" fmla="*/ 195 h 224"/>
                <a:gd name="T24" fmla="*/ 22 w 156"/>
                <a:gd name="T25" fmla="*/ 197 h 224"/>
                <a:gd name="T26" fmla="*/ 56 w 156"/>
                <a:gd name="T27" fmla="*/ 169 h 224"/>
                <a:gd name="T28" fmla="*/ 62 w 156"/>
                <a:gd name="T29" fmla="*/ 155 h 224"/>
                <a:gd name="T30" fmla="*/ 0 w 156"/>
                <a:gd name="T31"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6" h="224">
                  <a:moveTo>
                    <a:pt x="0" y="0"/>
                  </a:moveTo>
                  <a:lnTo>
                    <a:pt x="36" y="0"/>
                  </a:lnTo>
                  <a:lnTo>
                    <a:pt x="67" y="87"/>
                  </a:lnTo>
                  <a:cubicBezTo>
                    <a:pt x="73" y="99"/>
                    <a:pt x="76" y="113"/>
                    <a:pt x="76" y="124"/>
                  </a:cubicBezTo>
                  <a:lnTo>
                    <a:pt x="76" y="124"/>
                  </a:lnTo>
                  <a:cubicBezTo>
                    <a:pt x="76" y="118"/>
                    <a:pt x="80" y="113"/>
                    <a:pt x="82" y="104"/>
                  </a:cubicBezTo>
                  <a:cubicBezTo>
                    <a:pt x="85" y="96"/>
                    <a:pt x="96" y="62"/>
                    <a:pt x="118" y="0"/>
                  </a:cubicBezTo>
                  <a:lnTo>
                    <a:pt x="155" y="0"/>
                  </a:lnTo>
                  <a:lnTo>
                    <a:pt x="87" y="175"/>
                  </a:lnTo>
                  <a:cubicBezTo>
                    <a:pt x="76" y="206"/>
                    <a:pt x="56" y="223"/>
                    <a:pt x="28" y="223"/>
                  </a:cubicBezTo>
                  <a:cubicBezTo>
                    <a:pt x="19" y="223"/>
                    <a:pt x="14" y="223"/>
                    <a:pt x="5" y="220"/>
                  </a:cubicBezTo>
                  <a:lnTo>
                    <a:pt x="5" y="195"/>
                  </a:lnTo>
                  <a:cubicBezTo>
                    <a:pt x="11" y="195"/>
                    <a:pt x="17" y="197"/>
                    <a:pt x="22" y="197"/>
                  </a:cubicBezTo>
                  <a:cubicBezTo>
                    <a:pt x="39" y="197"/>
                    <a:pt x="50" y="189"/>
                    <a:pt x="56" y="169"/>
                  </a:cubicBezTo>
                  <a:lnTo>
                    <a:pt x="62" y="155"/>
                  </a:lnTo>
                  <a:lnTo>
                    <a:pt x="0" y="0"/>
                  </a:lnTo>
                </a:path>
              </a:pathLst>
            </a:custGeom>
            <a:grpFill/>
            <a:ln>
              <a:noFill/>
            </a:ln>
            <a:effectLst/>
          </p:spPr>
          <p:txBody>
            <a:bodyPr wrap="none" anchor="ctr"/>
            <a:lstStyle/>
            <a:p>
              <a:endParaRPr lang="en-US"/>
            </a:p>
          </p:txBody>
        </p:sp>
        <p:sp>
          <p:nvSpPr>
            <p:cNvPr id="21" name="Freeform 15"/>
            <p:cNvSpPr>
              <a:spLocks noChangeArrowheads="1"/>
            </p:cNvSpPr>
            <p:nvPr/>
          </p:nvSpPr>
          <p:spPr bwMode="auto">
            <a:xfrm>
              <a:off x="4974408" y="822236"/>
              <a:ext cx="34806" cy="47697"/>
            </a:xfrm>
            <a:custGeom>
              <a:avLst/>
              <a:gdLst>
                <a:gd name="T0" fmla="*/ 116 w 117"/>
                <a:gd name="T1" fmla="*/ 116 h 162"/>
                <a:gd name="T2" fmla="*/ 99 w 117"/>
                <a:gd name="T3" fmla="*/ 150 h 162"/>
                <a:gd name="T4" fmla="*/ 51 w 117"/>
                <a:gd name="T5" fmla="*/ 161 h 162"/>
                <a:gd name="T6" fmla="*/ 0 w 117"/>
                <a:gd name="T7" fmla="*/ 153 h 162"/>
                <a:gd name="T8" fmla="*/ 0 w 117"/>
                <a:gd name="T9" fmla="*/ 124 h 162"/>
                <a:gd name="T10" fmla="*/ 51 w 117"/>
                <a:gd name="T11" fmla="*/ 136 h 162"/>
                <a:gd name="T12" fmla="*/ 82 w 117"/>
                <a:gd name="T13" fmla="*/ 116 h 162"/>
                <a:gd name="T14" fmla="*/ 79 w 117"/>
                <a:gd name="T15" fmla="*/ 107 h 162"/>
                <a:gd name="T16" fmla="*/ 68 w 117"/>
                <a:gd name="T17" fmla="*/ 99 h 162"/>
                <a:gd name="T18" fmla="*/ 45 w 117"/>
                <a:gd name="T19" fmla="*/ 91 h 162"/>
                <a:gd name="T20" fmla="*/ 9 w 117"/>
                <a:gd name="T21" fmla="*/ 71 h 162"/>
                <a:gd name="T22" fmla="*/ 0 w 117"/>
                <a:gd name="T23" fmla="*/ 43 h 162"/>
                <a:gd name="T24" fmla="*/ 17 w 117"/>
                <a:gd name="T25" fmla="*/ 12 h 162"/>
                <a:gd name="T26" fmla="*/ 62 w 117"/>
                <a:gd name="T27" fmla="*/ 0 h 162"/>
                <a:gd name="T28" fmla="*/ 113 w 117"/>
                <a:gd name="T29" fmla="*/ 12 h 162"/>
                <a:gd name="T30" fmla="*/ 102 w 117"/>
                <a:gd name="T31" fmla="*/ 37 h 162"/>
                <a:gd name="T32" fmla="*/ 59 w 117"/>
                <a:gd name="T33" fmla="*/ 26 h 162"/>
                <a:gd name="T34" fmla="*/ 34 w 117"/>
                <a:gd name="T35" fmla="*/ 40 h 162"/>
                <a:gd name="T36" fmla="*/ 40 w 117"/>
                <a:gd name="T37" fmla="*/ 51 h 162"/>
                <a:gd name="T38" fmla="*/ 71 w 117"/>
                <a:gd name="T39" fmla="*/ 65 h 162"/>
                <a:gd name="T40" fmla="*/ 99 w 117"/>
                <a:gd name="T41" fmla="*/ 79 h 162"/>
                <a:gd name="T42" fmla="*/ 113 w 117"/>
                <a:gd name="T43" fmla="*/ 93 h 162"/>
                <a:gd name="T44" fmla="*/ 116 w 117"/>
                <a:gd name="T45" fmla="*/ 11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7" h="162">
                  <a:moveTo>
                    <a:pt x="116" y="116"/>
                  </a:moveTo>
                  <a:cubicBezTo>
                    <a:pt x="116" y="130"/>
                    <a:pt x="110" y="144"/>
                    <a:pt x="99" y="150"/>
                  </a:cubicBezTo>
                  <a:cubicBezTo>
                    <a:pt x="88" y="158"/>
                    <a:pt x="71" y="161"/>
                    <a:pt x="51" y="161"/>
                  </a:cubicBezTo>
                  <a:cubicBezTo>
                    <a:pt x="31" y="161"/>
                    <a:pt x="14" y="158"/>
                    <a:pt x="0" y="153"/>
                  </a:cubicBezTo>
                  <a:lnTo>
                    <a:pt x="0" y="124"/>
                  </a:lnTo>
                  <a:cubicBezTo>
                    <a:pt x="17" y="133"/>
                    <a:pt x="34" y="136"/>
                    <a:pt x="51" y="136"/>
                  </a:cubicBezTo>
                  <a:cubicBezTo>
                    <a:pt x="71" y="136"/>
                    <a:pt x="82" y="130"/>
                    <a:pt x="82" y="116"/>
                  </a:cubicBezTo>
                  <a:cubicBezTo>
                    <a:pt x="82" y="113"/>
                    <a:pt x="82" y="107"/>
                    <a:pt x="79" y="107"/>
                  </a:cubicBezTo>
                  <a:cubicBezTo>
                    <a:pt x="76" y="107"/>
                    <a:pt x="74" y="102"/>
                    <a:pt x="68" y="99"/>
                  </a:cubicBezTo>
                  <a:cubicBezTo>
                    <a:pt x="62" y="96"/>
                    <a:pt x="57" y="93"/>
                    <a:pt x="45" y="91"/>
                  </a:cubicBezTo>
                  <a:cubicBezTo>
                    <a:pt x="28" y="85"/>
                    <a:pt x="15" y="77"/>
                    <a:pt x="9" y="71"/>
                  </a:cubicBezTo>
                  <a:cubicBezTo>
                    <a:pt x="4" y="66"/>
                    <a:pt x="0" y="54"/>
                    <a:pt x="0" y="43"/>
                  </a:cubicBezTo>
                  <a:cubicBezTo>
                    <a:pt x="0" y="28"/>
                    <a:pt x="6" y="21"/>
                    <a:pt x="17" y="12"/>
                  </a:cubicBezTo>
                  <a:cubicBezTo>
                    <a:pt x="28" y="4"/>
                    <a:pt x="43" y="0"/>
                    <a:pt x="62" y="0"/>
                  </a:cubicBezTo>
                  <a:cubicBezTo>
                    <a:pt x="79" y="0"/>
                    <a:pt x="99" y="3"/>
                    <a:pt x="113" y="12"/>
                  </a:cubicBezTo>
                  <a:lnTo>
                    <a:pt x="102" y="37"/>
                  </a:lnTo>
                  <a:cubicBezTo>
                    <a:pt x="85" y="31"/>
                    <a:pt x="71" y="26"/>
                    <a:pt x="59" y="26"/>
                  </a:cubicBezTo>
                  <a:cubicBezTo>
                    <a:pt x="43" y="26"/>
                    <a:pt x="34" y="31"/>
                    <a:pt x="34" y="40"/>
                  </a:cubicBezTo>
                  <a:cubicBezTo>
                    <a:pt x="34" y="45"/>
                    <a:pt x="37" y="48"/>
                    <a:pt x="40" y="51"/>
                  </a:cubicBezTo>
                  <a:cubicBezTo>
                    <a:pt x="45" y="54"/>
                    <a:pt x="54" y="60"/>
                    <a:pt x="71" y="65"/>
                  </a:cubicBezTo>
                  <a:cubicBezTo>
                    <a:pt x="85" y="71"/>
                    <a:pt x="93" y="74"/>
                    <a:pt x="99" y="79"/>
                  </a:cubicBezTo>
                  <a:cubicBezTo>
                    <a:pt x="105" y="82"/>
                    <a:pt x="110" y="88"/>
                    <a:pt x="113" y="93"/>
                  </a:cubicBezTo>
                  <a:cubicBezTo>
                    <a:pt x="116" y="102"/>
                    <a:pt x="116" y="107"/>
                    <a:pt x="116" y="116"/>
                  </a:cubicBezTo>
                </a:path>
              </a:pathLst>
            </a:custGeom>
            <a:grpFill/>
            <a:ln>
              <a:noFill/>
            </a:ln>
            <a:effectLst/>
          </p:spPr>
          <p:txBody>
            <a:bodyPr wrap="none" anchor="ctr"/>
            <a:lstStyle/>
            <a:p>
              <a:endParaRPr lang="en-US"/>
            </a:p>
          </p:txBody>
        </p:sp>
        <p:sp>
          <p:nvSpPr>
            <p:cNvPr id="22" name="Freeform 16"/>
            <p:cNvSpPr>
              <a:spLocks noChangeArrowheads="1"/>
            </p:cNvSpPr>
            <p:nvPr/>
          </p:nvSpPr>
          <p:spPr bwMode="auto">
            <a:xfrm>
              <a:off x="5014370" y="813212"/>
              <a:ext cx="29650" cy="56721"/>
            </a:xfrm>
            <a:custGeom>
              <a:avLst/>
              <a:gdLst>
                <a:gd name="T0" fmla="*/ 76 w 102"/>
                <a:gd name="T1" fmla="*/ 167 h 196"/>
                <a:gd name="T2" fmla="*/ 101 w 102"/>
                <a:gd name="T3" fmla="*/ 164 h 196"/>
                <a:gd name="T4" fmla="*/ 101 w 102"/>
                <a:gd name="T5" fmla="*/ 189 h 196"/>
                <a:gd name="T6" fmla="*/ 87 w 102"/>
                <a:gd name="T7" fmla="*/ 192 h 196"/>
                <a:gd name="T8" fmla="*/ 70 w 102"/>
                <a:gd name="T9" fmla="*/ 195 h 196"/>
                <a:gd name="T10" fmla="*/ 22 w 102"/>
                <a:gd name="T11" fmla="*/ 144 h 196"/>
                <a:gd name="T12" fmla="*/ 22 w 102"/>
                <a:gd name="T13" fmla="*/ 59 h 196"/>
                <a:gd name="T14" fmla="*/ 0 w 102"/>
                <a:gd name="T15" fmla="*/ 59 h 196"/>
                <a:gd name="T16" fmla="*/ 0 w 102"/>
                <a:gd name="T17" fmla="*/ 45 h 196"/>
                <a:gd name="T18" fmla="*/ 22 w 102"/>
                <a:gd name="T19" fmla="*/ 34 h 196"/>
                <a:gd name="T20" fmla="*/ 34 w 102"/>
                <a:gd name="T21" fmla="*/ 0 h 196"/>
                <a:gd name="T22" fmla="*/ 53 w 102"/>
                <a:gd name="T23" fmla="*/ 0 h 196"/>
                <a:gd name="T24" fmla="*/ 53 w 102"/>
                <a:gd name="T25" fmla="*/ 34 h 196"/>
                <a:gd name="T26" fmla="*/ 98 w 102"/>
                <a:gd name="T27" fmla="*/ 34 h 196"/>
                <a:gd name="T28" fmla="*/ 98 w 102"/>
                <a:gd name="T29" fmla="*/ 59 h 196"/>
                <a:gd name="T30" fmla="*/ 53 w 102"/>
                <a:gd name="T31" fmla="*/ 59 h 196"/>
                <a:gd name="T32" fmla="*/ 53 w 102"/>
                <a:gd name="T33" fmla="*/ 141 h 196"/>
                <a:gd name="T34" fmla="*/ 59 w 102"/>
                <a:gd name="T35" fmla="*/ 158 h 196"/>
                <a:gd name="T36" fmla="*/ 76 w 102"/>
                <a:gd name="T37" fmla="*/ 167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196">
                  <a:moveTo>
                    <a:pt x="76" y="167"/>
                  </a:moveTo>
                  <a:cubicBezTo>
                    <a:pt x="84" y="167"/>
                    <a:pt x="93" y="167"/>
                    <a:pt x="101" y="164"/>
                  </a:cubicBezTo>
                  <a:lnTo>
                    <a:pt x="101" y="189"/>
                  </a:lnTo>
                  <a:cubicBezTo>
                    <a:pt x="98" y="192"/>
                    <a:pt x="93" y="192"/>
                    <a:pt x="87" y="192"/>
                  </a:cubicBezTo>
                  <a:cubicBezTo>
                    <a:pt x="81" y="192"/>
                    <a:pt x="76" y="195"/>
                    <a:pt x="70" y="195"/>
                  </a:cubicBezTo>
                  <a:cubicBezTo>
                    <a:pt x="39" y="195"/>
                    <a:pt x="22" y="178"/>
                    <a:pt x="22" y="144"/>
                  </a:cubicBezTo>
                  <a:lnTo>
                    <a:pt x="22" y="59"/>
                  </a:lnTo>
                  <a:lnTo>
                    <a:pt x="0" y="59"/>
                  </a:lnTo>
                  <a:lnTo>
                    <a:pt x="0" y="45"/>
                  </a:lnTo>
                  <a:lnTo>
                    <a:pt x="22" y="34"/>
                  </a:lnTo>
                  <a:lnTo>
                    <a:pt x="34" y="0"/>
                  </a:lnTo>
                  <a:lnTo>
                    <a:pt x="53" y="0"/>
                  </a:lnTo>
                  <a:lnTo>
                    <a:pt x="53" y="34"/>
                  </a:lnTo>
                  <a:lnTo>
                    <a:pt x="98" y="34"/>
                  </a:lnTo>
                  <a:lnTo>
                    <a:pt x="98" y="59"/>
                  </a:lnTo>
                  <a:lnTo>
                    <a:pt x="53" y="59"/>
                  </a:lnTo>
                  <a:lnTo>
                    <a:pt x="53" y="141"/>
                  </a:lnTo>
                  <a:cubicBezTo>
                    <a:pt x="53" y="150"/>
                    <a:pt x="56" y="155"/>
                    <a:pt x="59" y="158"/>
                  </a:cubicBezTo>
                  <a:cubicBezTo>
                    <a:pt x="62" y="161"/>
                    <a:pt x="67" y="167"/>
                    <a:pt x="76" y="167"/>
                  </a:cubicBezTo>
                </a:path>
              </a:pathLst>
            </a:custGeom>
            <a:grpFill/>
            <a:ln>
              <a:noFill/>
            </a:ln>
            <a:effectLst/>
          </p:spPr>
          <p:txBody>
            <a:bodyPr wrap="none" anchor="ctr"/>
            <a:lstStyle/>
            <a:p>
              <a:endParaRPr lang="en-US"/>
            </a:p>
          </p:txBody>
        </p:sp>
        <p:sp>
          <p:nvSpPr>
            <p:cNvPr id="23" name="Freeform 17"/>
            <p:cNvSpPr>
              <a:spLocks noChangeArrowheads="1"/>
            </p:cNvSpPr>
            <p:nvPr/>
          </p:nvSpPr>
          <p:spPr bwMode="auto">
            <a:xfrm>
              <a:off x="5049176" y="823525"/>
              <a:ext cx="39962" cy="47697"/>
            </a:xfrm>
            <a:custGeom>
              <a:avLst/>
              <a:gdLst>
                <a:gd name="T0" fmla="*/ 76 w 136"/>
                <a:gd name="T1" fmla="*/ 161 h 162"/>
                <a:gd name="T2" fmla="*/ 20 w 136"/>
                <a:gd name="T3" fmla="*/ 141 h 162"/>
                <a:gd name="T4" fmla="*/ 0 w 136"/>
                <a:gd name="T5" fmla="*/ 82 h 162"/>
                <a:gd name="T6" fmla="*/ 20 w 136"/>
                <a:gd name="T7" fmla="*/ 23 h 162"/>
                <a:gd name="T8" fmla="*/ 71 w 136"/>
                <a:gd name="T9" fmla="*/ 0 h 162"/>
                <a:gd name="T10" fmla="*/ 119 w 136"/>
                <a:gd name="T11" fmla="*/ 20 h 162"/>
                <a:gd name="T12" fmla="*/ 135 w 136"/>
                <a:gd name="T13" fmla="*/ 71 h 162"/>
                <a:gd name="T14" fmla="*/ 135 w 136"/>
                <a:gd name="T15" fmla="*/ 88 h 162"/>
                <a:gd name="T16" fmla="*/ 31 w 136"/>
                <a:gd name="T17" fmla="*/ 88 h 162"/>
                <a:gd name="T18" fmla="*/ 42 w 136"/>
                <a:gd name="T19" fmla="*/ 121 h 162"/>
                <a:gd name="T20" fmla="*/ 76 w 136"/>
                <a:gd name="T21" fmla="*/ 133 h 162"/>
                <a:gd name="T22" fmla="*/ 102 w 136"/>
                <a:gd name="T23" fmla="*/ 130 h 162"/>
                <a:gd name="T24" fmla="*/ 127 w 136"/>
                <a:gd name="T25" fmla="*/ 121 h 162"/>
                <a:gd name="T26" fmla="*/ 127 w 136"/>
                <a:gd name="T27" fmla="*/ 150 h 162"/>
                <a:gd name="T28" fmla="*/ 102 w 136"/>
                <a:gd name="T29" fmla="*/ 158 h 162"/>
                <a:gd name="T30" fmla="*/ 76 w 136"/>
                <a:gd name="T31" fmla="*/ 161 h 162"/>
                <a:gd name="T32" fmla="*/ 71 w 136"/>
                <a:gd name="T33" fmla="*/ 23 h 162"/>
                <a:gd name="T34" fmla="*/ 45 w 136"/>
                <a:gd name="T35" fmla="*/ 34 h 162"/>
                <a:gd name="T36" fmla="*/ 34 w 136"/>
                <a:gd name="T37" fmla="*/ 62 h 162"/>
                <a:gd name="T38" fmla="*/ 104 w 136"/>
                <a:gd name="T39" fmla="*/ 62 h 162"/>
                <a:gd name="T40" fmla="*/ 96 w 136"/>
                <a:gd name="T41" fmla="*/ 34 h 162"/>
                <a:gd name="T42" fmla="*/ 71 w 136"/>
                <a:gd name="T43" fmla="*/ 2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162">
                  <a:moveTo>
                    <a:pt x="76" y="161"/>
                  </a:moveTo>
                  <a:cubicBezTo>
                    <a:pt x="51" y="161"/>
                    <a:pt x="34" y="155"/>
                    <a:pt x="20" y="141"/>
                  </a:cubicBezTo>
                  <a:cubicBezTo>
                    <a:pt x="6" y="127"/>
                    <a:pt x="0" y="107"/>
                    <a:pt x="0" y="82"/>
                  </a:cubicBezTo>
                  <a:cubicBezTo>
                    <a:pt x="0" y="57"/>
                    <a:pt x="6" y="37"/>
                    <a:pt x="20" y="23"/>
                  </a:cubicBezTo>
                  <a:cubicBezTo>
                    <a:pt x="34" y="9"/>
                    <a:pt x="51" y="0"/>
                    <a:pt x="71" y="0"/>
                  </a:cubicBezTo>
                  <a:cubicBezTo>
                    <a:pt x="90" y="0"/>
                    <a:pt x="107" y="6"/>
                    <a:pt x="119" y="20"/>
                  </a:cubicBezTo>
                  <a:cubicBezTo>
                    <a:pt x="130" y="31"/>
                    <a:pt x="135" y="48"/>
                    <a:pt x="135" y="71"/>
                  </a:cubicBezTo>
                  <a:lnTo>
                    <a:pt x="135" y="88"/>
                  </a:lnTo>
                  <a:lnTo>
                    <a:pt x="31" y="88"/>
                  </a:lnTo>
                  <a:cubicBezTo>
                    <a:pt x="31" y="102"/>
                    <a:pt x="37" y="113"/>
                    <a:pt x="42" y="121"/>
                  </a:cubicBezTo>
                  <a:cubicBezTo>
                    <a:pt x="51" y="130"/>
                    <a:pt x="62" y="133"/>
                    <a:pt x="76" y="133"/>
                  </a:cubicBezTo>
                  <a:cubicBezTo>
                    <a:pt x="85" y="133"/>
                    <a:pt x="94" y="133"/>
                    <a:pt x="102" y="130"/>
                  </a:cubicBezTo>
                  <a:cubicBezTo>
                    <a:pt x="111" y="127"/>
                    <a:pt x="119" y="124"/>
                    <a:pt x="127" y="121"/>
                  </a:cubicBezTo>
                  <a:lnTo>
                    <a:pt x="127" y="150"/>
                  </a:lnTo>
                  <a:cubicBezTo>
                    <a:pt x="119" y="152"/>
                    <a:pt x="110" y="155"/>
                    <a:pt x="102" y="158"/>
                  </a:cubicBezTo>
                  <a:cubicBezTo>
                    <a:pt x="96" y="158"/>
                    <a:pt x="87" y="161"/>
                    <a:pt x="76" y="161"/>
                  </a:cubicBezTo>
                  <a:close/>
                  <a:moveTo>
                    <a:pt x="71" y="23"/>
                  </a:moveTo>
                  <a:cubicBezTo>
                    <a:pt x="59" y="23"/>
                    <a:pt x="51" y="26"/>
                    <a:pt x="45" y="34"/>
                  </a:cubicBezTo>
                  <a:cubicBezTo>
                    <a:pt x="39" y="43"/>
                    <a:pt x="34" y="51"/>
                    <a:pt x="34" y="62"/>
                  </a:cubicBezTo>
                  <a:lnTo>
                    <a:pt x="104" y="62"/>
                  </a:lnTo>
                  <a:cubicBezTo>
                    <a:pt x="104" y="48"/>
                    <a:pt x="102" y="40"/>
                    <a:pt x="96" y="34"/>
                  </a:cubicBezTo>
                  <a:cubicBezTo>
                    <a:pt x="90" y="28"/>
                    <a:pt x="82" y="23"/>
                    <a:pt x="71" y="23"/>
                  </a:cubicBezTo>
                  <a:close/>
                </a:path>
              </a:pathLst>
            </a:custGeom>
            <a:grpFill/>
            <a:ln>
              <a:noFill/>
            </a:ln>
            <a:effectLst/>
          </p:spPr>
          <p:txBody>
            <a:bodyPr wrap="none" anchor="ctr"/>
            <a:lstStyle/>
            <a:p>
              <a:endParaRPr lang="en-US"/>
            </a:p>
          </p:txBody>
        </p:sp>
        <p:sp>
          <p:nvSpPr>
            <p:cNvPr id="24" name="Freeform 18"/>
            <p:cNvSpPr>
              <a:spLocks noChangeArrowheads="1"/>
            </p:cNvSpPr>
            <p:nvPr/>
          </p:nvSpPr>
          <p:spPr bwMode="auto">
            <a:xfrm>
              <a:off x="5099451" y="823525"/>
              <a:ext cx="69612" cy="47697"/>
            </a:xfrm>
            <a:custGeom>
              <a:avLst/>
              <a:gdLst>
                <a:gd name="T0" fmla="*/ 130 w 236"/>
                <a:gd name="T1" fmla="*/ 158 h 162"/>
                <a:gd name="T2" fmla="*/ 96 w 236"/>
                <a:gd name="T3" fmla="*/ 158 h 162"/>
                <a:gd name="T4" fmla="*/ 96 w 236"/>
                <a:gd name="T5" fmla="*/ 62 h 162"/>
                <a:gd name="T6" fmla="*/ 91 w 236"/>
                <a:gd name="T7" fmla="*/ 37 h 162"/>
                <a:gd name="T8" fmla="*/ 71 w 236"/>
                <a:gd name="T9" fmla="*/ 28 h 162"/>
                <a:gd name="T10" fmla="*/ 43 w 236"/>
                <a:gd name="T11" fmla="*/ 40 h 162"/>
                <a:gd name="T12" fmla="*/ 34 w 236"/>
                <a:gd name="T13" fmla="*/ 82 h 162"/>
                <a:gd name="T14" fmla="*/ 34 w 236"/>
                <a:gd name="T15" fmla="*/ 158 h 162"/>
                <a:gd name="T16" fmla="*/ 0 w 236"/>
                <a:gd name="T17" fmla="*/ 158 h 162"/>
                <a:gd name="T18" fmla="*/ 0 w 236"/>
                <a:gd name="T19" fmla="*/ 3 h 162"/>
                <a:gd name="T20" fmla="*/ 26 w 236"/>
                <a:gd name="T21" fmla="*/ 3 h 162"/>
                <a:gd name="T22" fmla="*/ 31 w 236"/>
                <a:gd name="T23" fmla="*/ 23 h 162"/>
                <a:gd name="T24" fmla="*/ 34 w 236"/>
                <a:gd name="T25" fmla="*/ 23 h 162"/>
                <a:gd name="T26" fmla="*/ 54 w 236"/>
                <a:gd name="T27" fmla="*/ 6 h 162"/>
                <a:gd name="T28" fmla="*/ 82 w 236"/>
                <a:gd name="T29" fmla="*/ 0 h 162"/>
                <a:gd name="T30" fmla="*/ 130 w 236"/>
                <a:gd name="T31" fmla="*/ 25 h 162"/>
                <a:gd name="T32" fmla="*/ 133 w 236"/>
                <a:gd name="T33" fmla="*/ 25 h 162"/>
                <a:gd name="T34" fmla="*/ 153 w 236"/>
                <a:gd name="T35" fmla="*/ 9 h 162"/>
                <a:gd name="T36" fmla="*/ 181 w 236"/>
                <a:gd name="T37" fmla="*/ 3 h 162"/>
                <a:gd name="T38" fmla="*/ 220 w 236"/>
                <a:gd name="T39" fmla="*/ 17 h 162"/>
                <a:gd name="T40" fmla="*/ 235 w 236"/>
                <a:gd name="T41" fmla="*/ 59 h 162"/>
                <a:gd name="T42" fmla="*/ 235 w 236"/>
                <a:gd name="T43" fmla="*/ 161 h 162"/>
                <a:gd name="T44" fmla="*/ 201 w 236"/>
                <a:gd name="T45" fmla="*/ 161 h 162"/>
                <a:gd name="T46" fmla="*/ 201 w 236"/>
                <a:gd name="T47" fmla="*/ 65 h 162"/>
                <a:gd name="T48" fmla="*/ 195 w 236"/>
                <a:gd name="T49" fmla="*/ 40 h 162"/>
                <a:gd name="T50" fmla="*/ 175 w 236"/>
                <a:gd name="T51" fmla="*/ 31 h 162"/>
                <a:gd name="T52" fmla="*/ 147 w 236"/>
                <a:gd name="T53" fmla="*/ 42 h 162"/>
                <a:gd name="T54" fmla="*/ 139 w 236"/>
                <a:gd name="T55" fmla="*/ 79 h 162"/>
                <a:gd name="T56" fmla="*/ 139 w 236"/>
                <a:gd name="T57" fmla="*/ 158 h 162"/>
                <a:gd name="T58" fmla="*/ 130 w 236"/>
                <a:gd name="T59" fmla="*/ 15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6" h="162">
                  <a:moveTo>
                    <a:pt x="130" y="158"/>
                  </a:moveTo>
                  <a:lnTo>
                    <a:pt x="96" y="158"/>
                  </a:lnTo>
                  <a:lnTo>
                    <a:pt x="96" y="62"/>
                  </a:lnTo>
                  <a:cubicBezTo>
                    <a:pt x="96" y="51"/>
                    <a:pt x="93" y="42"/>
                    <a:pt x="91" y="37"/>
                  </a:cubicBezTo>
                  <a:cubicBezTo>
                    <a:pt x="85" y="31"/>
                    <a:pt x="79" y="28"/>
                    <a:pt x="71" y="28"/>
                  </a:cubicBezTo>
                  <a:cubicBezTo>
                    <a:pt x="57" y="28"/>
                    <a:pt x="49" y="32"/>
                    <a:pt x="43" y="40"/>
                  </a:cubicBezTo>
                  <a:cubicBezTo>
                    <a:pt x="38" y="49"/>
                    <a:pt x="34" y="62"/>
                    <a:pt x="34" y="82"/>
                  </a:cubicBezTo>
                  <a:lnTo>
                    <a:pt x="34" y="158"/>
                  </a:lnTo>
                  <a:lnTo>
                    <a:pt x="0" y="158"/>
                  </a:lnTo>
                  <a:lnTo>
                    <a:pt x="0" y="3"/>
                  </a:lnTo>
                  <a:lnTo>
                    <a:pt x="26" y="3"/>
                  </a:lnTo>
                  <a:lnTo>
                    <a:pt x="31" y="23"/>
                  </a:lnTo>
                  <a:lnTo>
                    <a:pt x="34" y="23"/>
                  </a:lnTo>
                  <a:cubicBezTo>
                    <a:pt x="40" y="14"/>
                    <a:pt x="45" y="9"/>
                    <a:pt x="54" y="6"/>
                  </a:cubicBezTo>
                  <a:cubicBezTo>
                    <a:pt x="62" y="3"/>
                    <a:pt x="71" y="0"/>
                    <a:pt x="82" y="0"/>
                  </a:cubicBezTo>
                  <a:cubicBezTo>
                    <a:pt x="105" y="0"/>
                    <a:pt x="122" y="9"/>
                    <a:pt x="130" y="25"/>
                  </a:cubicBezTo>
                  <a:lnTo>
                    <a:pt x="133" y="25"/>
                  </a:lnTo>
                  <a:cubicBezTo>
                    <a:pt x="139" y="17"/>
                    <a:pt x="145" y="12"/>
                    <a:pt x="153" y="9"/>
                  </a:cubicBezTo>
                  <a:cubicBezTo>
                    <a:pt x="162" y="7"/>
                    <a:pt x="170" y="3"/>
                    <a:pt x="181" y="3"/>
                  </a:cubicBezTo>
                  <a:cubicBezTo>
                    <a:pt x="201" y="3"/>
                    <a:pt x="212" y="9"/>
                    <a:pt x="220" y="17"/>
                  </a:cubicBezTo>
                  <a:cubicBezTo>
                    <a:pt x="229" y="25"/>
                    <a:pt x="235" y="40"/>
                    <a:pt x="235" y="59"/>
                  </a:cubicBezTo>
                  <a:lnTo>
                    <a:pt x="235" y="161"/>
                  </a:lnTo>
                  <a:lnTo>
                    <a:pt x="201" y="161"/>
                  </a:lnTo>
                  <a:lnTo>
                    <a:pt x="201" y="65"/>
                  </a:lnTo>
                  <a:cubicBezTo>
                    <a:pt x="201" y="54"/>
                    <a:pt x="198" y="46"/>
                    <a:pt x="195" y="40"/>
                  </a:cubicBezTo>
                  <a:cubicBezTo>
                    <a:pt x="192" y="35"/>
                    <a:pt x="184" y="31"/>
                    <a:pt x="175" y="31"/>
                  </a:cubicBezTo>
                  <a:cubicBezTo>
                    <a:pt x="161" y="31"/>
                    <a:pt x="153" y="34"/>
                    <a:pt x="147" y="42"/>
                  </a:cubicBezTo>
                  <a:cubicBezTo>
                    <a:pt x="141" y="51"/>
                    <a:pt x="139" y="62"/>
                    <a:pt x="139" y="79"/>
                  </a:cubicBezTo>
                  <a:lnTo>
                    <a:pt x="139" y="158"/>
                  </a:lnTo>
                  <a:lnTo>
                    <a:pt x="130" y="158"/>
                  </a:lnTo>
                </a:path>
              </a:pathLst>
            </a:custGeom>
            <a:grpFill/>
            <a:ln>
              <a:noFill/>
            </a:ln>
            <a:effectLst/>
          </p:spPr>
          <p:txBody>
            <a:bodyPr wrap="none" anchor="ctr"/>
            <a:lstStyle/>
            <a:p>
              <a:endParaRPr lang="en-US"/>
            </a:p>
          </p:txBody>
        </p:sp>
        <p:sp>
          <p:nvSpPr>
            <p:cNvPr id="25" name="Freeform 19"/>
            <p:cNvSpPr>
              <a:spLocks noChangeArrowheads="1"/>
            </p:cNvSpPr>
            <p:nvPr/>
          </p:nvSpPr>
          <p:spPr bwMode="auto">
            <a:xfrm>
              <a:off x="5174219" y="822236"/>
              <a:ext cx="34806" cy="47697"/>
            </a:xfrm>
            <a:custGeom>
              <a:avLst/>
              <a:gdLst>
                <a:gd name="T0" fmla="*/ 116 w 117"/>
                <a:gd name="T1" fmla="*/ 116 h 162"/>
                <a:gd name="T2" fmla="*/ 99 w 117"/>
                <a:gd name="T3" fmla="*/ 150 h 162"/>
                <a:gd name="T4" fmla="*/ 51 w 117"/>
                <a:gd name="T5" fmla="*/ 161 h 162"/>
                <a:gd name="T6" fmla="*/ 0 w 117"/>
                <a:gd name="T7" fmla="*/ 153 h 162"/>
                <a:gd name="T8" fmla="*/ 0 w 117"/>
                <a:gd name="T9" fmla="*/ 124 h 162"/>
                <a:gd name="T10" fmla="*/ 51 w 117"/>
                <a:gd name="T11" fmla="*/ 136 h 162"/>
                <a:gd name="T12" fmla="*/ 82 w 117"/>
                <a:gd name="T13" fmla="*/ 116 h 162"/>
                <a:gd name="T14" fmla="*/ 79 w 117"/>
                <a:gd name="T15" fmla="*/ 107 h 162"/>
                <a:gd name="T16" fmla="*/ 68 w 117"/>
                <a:gd name="T17" fmla="*/ 99 h 162"/>
                <a:gd name="T18" fmla="*/ 45 w 117"/>
                <a:gd name="T19" fmla="*/ 91 h 162"/>
                <a:gd name="T20" fmla="*/ 9 w 117"/>
                <a:gd name="T21" fmla="*/ 71 h 162"/>
                <a:gd name="T22" fmla="*/ 0 w 117"/>
                <a:gd name="T23" fmla="*/ 43 h 162"/>
                <a:gd name="T24" fmla="*/ 17 w 117"/>
                <a:gd name="T25" fmla="*/ 12 h 162"/>
                <a:gd name="T26" fmla="*/ 62 w 117"/>
                <a:gd name="T27" fmla="*/ 0 h 162"/>
                <a:gd name="T28" fmla="*/ 113 w 117"/>
                <a:gd name="T29" fmla="*/ 12 h 162"/>
                <a:gd name="T30" fmla="*/ 102 w 117"/>
                <a:gd name="T31" fmla="*/ 37 h 162"/>
                <a:gd name="T32" fmla="*/ 59 w 117"/>
                <a:gd name="T33" fmla="*/ 26 h 162"/>
                <a:gd name="T34" fmla="*/ 34 w 117"/>
                <a:gd name="T35" fmla="*/ 40 h 162"/>
                <a:gd name="T36" fmla="*/ 40 w 117"/>
                <a:gd name="T37" fmla="*/ 51 h 162"/>
                <a:gd name="T38" fmla="*/ 71 w 117"/>
                <a:gd name="T39" fmla="*/ 65 h 162"/>
                <a:gd name="T40" fmla="*/ 99 w 117"/>
                <a:gd name="T41" fmla="*/ 79 h 162"/>
                <a:gd name="T42" fmla="*/ 113 w 117"/>
                <a:gd name="T43" fmla="*/ 93 h 162"/>
                <a:gd name="T44" fmla="*/ 116 w 117"/>
                <a:gd name="T45" fmla="*/ 11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7" h="162">
                  <a:moveTo>
                    <a:pt x="116" y="116"/>
                  </a:moveTo>
                  <a:cubicBezTo>
                    <a:pt x="116" y="130"/>
                    <a:pt x="110" y="144"/>
                    <a:pt x="99" y="150"/>
                  </a:cubicBezTo>
                  <a:cubicBezTo>
                    <a:pt x="88" y="158"/>
                    <a:pt x="71" y="161"/>
                    <a:pt x="51" y="161"/>
                  </a:cubicBezTo>
                  <a:cubicBezTo>
                    <a:pt x="31" y="161"/>
                    <a:pt x="14" y="158"/>
                    <a:pt x="0" y="153"/>
                  </a:cubicBezTo>
                  <a:lnTo>
                    <a:pt x="0" y="124"/>
                  </a:lnTo>
                  <a:cubicBezTo>
                    <a:pt x="17" y="133"/>
                    <a:pt x="34" y="136"/>
                    <a:pt x="51" y="136"/>
                  </a:cubicBezTo>
                  <a:cubicBezTo>
                    <a:pt x="71" y="136"/>
                    <a:pt x="82" y="130"/>
                    <a:pt x="82" y="116"/>
                  </a:cubicBezTo>
                  <a:cubicBezTo>
                    <a:pt x="82" y="113"/>
                    <a:pt x="82" y="107"/>
                    <a:pt x="79" y="107"/>
                  </a:cubicBezTo>
                  <a:cubicBezTo>
                    <a:pt x="76" y="107"/>
                    <a:pt x="74" y="102"/>
                    <a:pt x="68" y="99"/>
                  </a:cubicBezTo>
                  <a:cubicBezTo>
                    <a:pt x="63" y="96"/>
                    <a:pt x="57" y="93"/>
                    <a:pt x="45" y="91"/>
                  </a:cubicBezTo>
                  <a:cubicBezTo>
                    <a:pt x="28" y="85"/>
                    <a:pt x="15" y="77"/>
                    <a:pt x="9" y="71"/>
                  </a:cubicBezTo>
                  <a:cubicBezTo>
                    <a:pt x="4" y="66"/>
                    <a:pt x="0" y="54"/>
                    <a:pt x="0" y="43"/>
                  </a:cubicBezTo>
                  <a:cubicBezTo>
                    <a:pt x="0" y="28"/>
                    <a:pt x="6" y="21"/>
                    <a:pt x="17" y="12"/>
                  </a:cubicBezTo>
                  <a:cubicBezTo>
                    <a:pt x="28" y="4"/>
                    <a:pt x="42" y="0"/>
                    <a:pt x="62" y="0"/>
                  </a:cubicBezTo>
                  <a:cubicBezTo>
                    <a:pt x="79" y="0"/>
                    <a:pt x="99" y="3"/>
                    <a:pt x="113" y="12"/>
                  </a:cubicBezTo>
                  <a:lnTo>
                    <a:pt x="102" y="37"/>
                  </a:lnTo>
                  <a:cubicBezTo>
                    <a:pt x="85" y="31"/>
                    <a:pt x="71" y="26"/>
                    <a:pt x="59" y="26"/>
                  </a:cubicBezTo>
                  <a:cubicBezTo>
                    <a:pt x="42" y="26"/>
                    <a:pt x="34" y="31"/>
                    <a:pt x="34" y="40"/>
                  </a:cubicBezTo>
                  <a:cubicBezTo>
                    <a:pt x="34" y="45"/>
                    <a:pt x="37" y="48"/>
                    <a:pt x="40" y="51"/>
                  </a:cubicBezTo>
                  <a:cubicBezTo>
                    <a:pt x="45" y="54"/>
                    <a:pt x="54" y="60"/>
                    <a:pt x="71" y="65"/>
                  </a:cubicBezTo>
                  <a:cubicBezTo>
                    <a:pt x="85" y="71"/>
                    <a:pt x="93" y="74"/>
                    <a:pt x="99" y="79"/>
                  </a:cubicBezTo>
                  <a:cubicBezTo>
                    <a:pt x="105" y="82"/>
                    <a:pt x="110" y="88"/>
                    <a:pt x="113" y="93"/>
                  </a:cubicBezTo>
                  <a:cubicBezTo>
                    <a:pt x="116" y="102"/>
                    <a:pt x="116" y="107"/>
                    <a:pt x="116" y="116"/>
                  </a:cubicBezTo>
                </a:path>
              </a:pathLst>
            </a:custGeom>
            <a:grpFill/>
            <a:ln>
              <a:noFill/>
            </a:ln>
            <a:effectLst/>
          </p:spPr>
          <p:txBody>
            <a:bodyPr wrap="none" anchor="ctr"/>
            <a:lstStyle/>
            <a:p>
              <a:endParaRPr lang="en-US"/>
            </a:p>
          </p:txBody>
        </p:sp>
        <p:sp>
          <p:nvSpPr>
            <p:cNvPr id="26" name="Freeform 20"/>
            <p:cNvSpPr>
              <a:spLocks noChangeArrowheads="1"/>
            </p:cNvSpPr>
            <p:nvPr/>
          </p:nvSpPr>
          <p:spPr bwMode="auto">
            <a:xfrm>
              <a:off x="5237386" y="806767"/>
              <a:ext cx="45118" cy="63166"/>
            </a:xfrm>
            <a:custGeom>
              <a:avLst/>
              <a:gdLst>
                <a:gd name="T0" fmla="*/ 98 w 156"/>
                <a:gd name="T1" fmla="*/ 34 h 215"/>
                <a:gd name="T2" fmla="*/ 53 w 156"/>
                <a:gd name="T3" fmla="*/ 53 h 215"/>
                <a:gd name="T4" fmla="*/ 36 w 156"/>
                <a:gd name="T5" fmla="*/ 110 h 215"/>
                <a:gd name="T6" fmla="*/ 53 w 156"/>
                <a:gd name="T7" fmla="*/ 166 h 215"/>
                <a:gd name="T8" fmla="*/ 98 w 156"/>
                <a:gd name="T9" fmla="*/ 186 h 215"/>
                <a:gd name="T10" fmla="*/ 124 w 156"/>
                <a:gd name="T11" fmla="*/ 183 h 215"/>
                <a:gd name="T12" fmla="*/ 149 w 156"/>
                <a:gd name="T13" fmla="*/ 177 h 215"/>
                <a:gd name="T14" fmla="*/ 149 w 156"/>
                <a:gd name="T15" fmla="*/ 206 h 215"/>
                <a:gd name="T16" fmla="*/ 96 w 156"/>
                <a:gd name="T17" fmla="*/ 214 h 215"/>
                <a:gd name="T18" fmla="*/ 25 w 156"/>
                <a:gd name="T19" fmla="*/ 186 h 215"/>
                <a:gd name="T20" fmla="*/ 0 w 156"/>
                <a:gd name="T21" fmla="*/ 107 h 215"/>
                <a:gd name="T22" fmla="*/ 11 w 156"/>
                <a:gd name="T23" fmla="*/ 50 h 215"/>
                <a:gd name="T24" fmla="*/ 45 w 156"/>
                <a:gd name="T25" fmla="*/ 14 h 215"/>
                <a:gd name="T26" fmla="*/ 96 w 156"/>
                <a:gd name="T27" fmla="*/ 0 h 215"/>
                <a:gd name="T28" fmla="*/ 155 w 156"/>
                <a:gd name="T29" fmla="*/ 14 h 215"/>
                <a:gd name="T30" fmla="*/ 143 w 156"/>
                <a:gd name="T31" fmla="*/ 42 h 215"/>
                <a:gd name="T32" fmla="*/ 121 w 156"/>
                <a:gd name="T33" fmla="*/ 34 h 215"/>
                <a:gd name="T34" fmla="*/ 98 w 156"/>
                <a:gd name="T35" fmla="*/ 3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 h="215">
                  <a:moveTo>
                    <a:pt x="98" y="34"/>
                  </a:moveTo>
                  <a:cubicBezTo>
                    <a:pt x="79" y="34"/>
                    <a:pt x="64" y="39"/>
                    <a:pt x="53" y="53"/>
                  </a:cubicBezTo>
                  <a:cubicBezTo>
                    <a:pt x="42" y="67"/>
                    <a:pt x="36" y="87"/>
                    <a:pt x="36" y="110"/>
                  </a:cubicBezTo>
                  <a:cubicBezTo>
                    <a:pt x="36" y="135"/>
                    <a:pt x="42" y="155"/>
                    <a:pt x="53" y="166"/>
                  </a:cubicBezTo>
                  <a:cubicBezTo>
                    <a:pt x="64" y="180"/>
                    <a:pt x="79" y="186"/>
                    <a:pt x="98" y="186"/>
                  </a:cubicBezTo>
                  <a:cubicBezTo>
                    <a:pt x="107" y="186"/>
                    <a:pt x="116" y="186"/>
                    <a:pt x="124" y="183"/>
                  </a:cubicBezTo>
                  <a:cubicBezTo>
                    <a:pt x="133" y="180"/>
                    <a:pt x="141" y="180"/>
                    <a:pt x="149" y="177"/>
                  </a:cubicBezTo>
                  <a:lnTo>
                    <a:pt x="149" y="206"/>
                  </a:lnTo>
                  <a:cubicBezTo>
                    <a:pt x="132" y="211"/>
                    <a:pt x="115" y="214"/>
                    <a:pt x="96" y="214"/>
                  </a:cubicBezTo>
                  <a:cubicBezTo>
                    <a:pt x="64" y="214"/>
                    <a:pt x="42" y="206"/>
                    <a:pt x="25" y="186"/>
                  </a:cubicBezTo>
                  <a:cubicBezTo>
                    <a:pt x="8" y="169"/>
                    <a:pt x="0" y="141"/>
                    <a:pt x="0" y="107"/>
                  </a:cubicBezTo>
                  <a:cubicBezTo>
                    <a:pt x="0" y="84"/>
                    <a:pt x="3" y="67"/>
                    <a:pt x="11" y="50"/>
                  </a:cubicBezTo>
                  <a:cubicBezTo>
                    <a:pt x="20" y="34"/>
                    <a:pt x="31" y="23"/>
                    <a:pt x="45" y="14"/>
                  </a:cubicBezTo>
                  <a:cubicBezTo>
                    <a:pt x="59" y="6"/>
                    <a:pt x="76" y="0"/>
                    <a:pt x="96" y="0"/>
                  </a:cubicBezTo>
                  <a:cubicBezTo>
                    <a:pt x="115" y="0"/>
                    <a:pt x="135" y="5"/>
                    <a:pt x="155" y="14"/>
                  </a:cubicBezTo>
                  <a:lnTo>
                    <a:pt x="143" y="42"/>
                  </a:lnTo>
                  <a:cubicBezTo>
                    <a:pt x="138" y="39"/>
                    <a:pt x="130" y="37"/>
                    <a:pt x="121" y="34"/>
                  </a:cubicBezTo>
                  <a:cubicBezTo>
                    <a:pt x="113" y="32"/>
                    <a:pt x="107" y="34"/>
                    <a:pt x="98" y="34"/>
                  </a:cubicBezTo>
                </a:path>
              </a:pathLst>
            </a:custGeom>
            <a:grpFill/>
            <a:ln>
              <a:noFill/>
            </a:ln>
            <a:effectLst/>
          </p:spPr>
          <p:txBody>
            <a:bodyPr wrap="none" anchor="ctr"/>
            <a:lstStyle/>
            <a:p>
              <a:endParaRPr lang="en-US"/>
            </a:p>
          </p:txBody>
        </p:sp>
        <p:sp>
          <p:nvSpPr>
            <p:cNvPr id="27" name="Freeform 21"/>
            <p:cNvSpPr>
              <a:spLocks noChangeArrowheads="1"/>
            </p:cNvSpPr>
            <p:nvPr/>
          </p:nvSpPr>
          <p:spPr bwMode="auto">
            <a:xfrm>
              <a:off x="5286372" y="823525"/>
              <a:ext cx="43830" cy="47697"/>
            </a:xfrm>
            <a:custGeom>
              <a:avLst/>
              <a:gdLst>
                <a:gd name="T0" fmla="*/ 147 w 148"/>
                <a:gd name="T1" fmla="*/ 79 h 162"/>
                <a:gd name="T2" fmla="*/ 127 w 148"/>
                <a:gd name="T3" fmla="*/ 138 h 162"/>
                <a:gd name="T4" fmla="*/ 73 w 148"/>
                <a:gd name="T5" fmla="*/ 161 h 162"/>
                <a:gd name="T6" fmla="*/ 34 w 148"/>
                <a:gd name="T7" fmla="*/ 152 h 162"/>
                <a:gd name="T8" fmla="*/ 8 w 148"/>
                <a:gd name="T9" fmla="*/ 124 h 162"/>
                <a:gd name="T10" fmla="*/ 0 w 148"/>
                <a:gd name="T11" fmla="*/ 82 h 162"/>
                <a:gd name="T12" fmla="*/ 20 w 148"/>
                <a:gd name="T13" fmla="*/ 23 h 162"/>
                <a:gd name="T14" fmla="*/ 73 w 148"/>
                <a:gd name="T15" fmla="*/ 0 h 162"/>
                <a:gd name="T16" fmla="*/ 127 w 148"/>
                <a:gd name="T17" fmla="*/ 23 h 162"/>
                <a:gd name="T18" fmla="*/ 147 w 148"/>
                <a:gd name="T19" fmla="*/ 79 h 162"/>
                <a:gd name="T20" fmla="*/ 34 w 148"/>
                <a:gd name="T21" fmla="*/ 79 h 162"/>
                <a:gd name="T22" fmla="*/ 73 w 148"/>
                <a:gd name="T23" fmla="*/ 133 h 162"/>
                <a:gd name="T24" fmla="*/ 113 w 148"/>
                <a:gd name="T25" fmla="*/ 79 h 162"/>
                <a:gd name="T26" fmla="*/ 73 w 148"/>
                <a:gd name="T27" fmla="*/ 25 h 162"/>
                <a:gd name="T28" fmla="*/ 42 w 148"/>
                <a:gd name="T29" fmla="*/ 40 h 162"/>
                <a:gd name="T30" fmla="*/ 34 w 148"/>
                <a:gd name="T31" fmla="*/ 7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8" h="162">
                  <a:moveTo>
                    <a:pt x="147" y="79"/>
                  </a:moveTo>
                  <a:cubicBezTo>
                    <a:pt x="147" y="104"/>
                    <a:pt x="141" y="124"/>
                    <a:pt x="127" y="138"/>
                  </a:cubicBezTo>
                  <a:cubicBezTo>
                    <a:pt x="113" y="152"/>
                    <a:pt x="96" y="161"/>
                    <a:pt x="73" y="161"/>
                  </a:cubicBezTo>
                  <a:cubicBezTo>
                    <a:pt x="59" y="161"/>
                    <a:pt x="46" y="158"/>
                    <a:pt x="34" y="152"/>
                  </a:cubicBezTo>
                  <a:cubicBezTo>
                    <a:pt x="23" y="147"/>
                    <a:pt x="14" y="136"/>
                    <a:pt x="8" y="124"/>
                  </a:cubicBezTo>
                  <a:cubicBezTo>
                    <a:pt x="3" y="113"/>
                    <a:pt x="0" y="99"/>
                    <a:pt x="0" y="82"/>
                  </a:cubicBezTo>
                  <a:cubicBezTo>
                    <a:pt x="0" y="57"/>
                    <a:pt x="6" y="37"/>
                    <a:pt x="20" y="23"/>
                  </a:cubicBezTo>
                  <a:cubicBezTo>
                    <a:pt x="34" y="9"/>
                    <a:pt x="51" y="0"/>
                    <a:pt x="73" y="0"/>
                  </a:cubicBezTo>
                  <a:cubicBezTo>
                    <a:pt x="96" y="0"/>
                    <a:pt x="113" y="9"/>
                    <a:pt x="127" y="23"/>
                  </a:cubicBezTo>
                  <a:cubicBezTo>
                    <a:pt x="141" y="34"/>
                    <a:pt x="147" y="54"/>
                    <a:pt x="147" y="79"/>
                  </a:cubicBezTo>
                  <a:close/>
                  <a:moveTo>
                    <a:pt x="34" y="79"/>
                  </a:moveTo>
                  <a:cubicBezTo>
                    <a:pt x="34" y="116"/>
                    <a:pt x="48" y="133"/>
                    <a:pt x="73" y="133"/>
                  </a:cubicBezTo>
                  <a:cubicBezTo>
                    <a:pt x="99" y="133"/>
                    <a:pt x="113" y="116"/>
                    <a:pt x="113" y="79"/>
                  </a:cubicBezTo>
                  <a:cubicBezTo>
                    <a:pt x="113" y="42"/>
                    <a:pt x="99" y="25"/>
                    <a:pt x="73" y="25"/>
                  </a:cubicBezTo>
                  <a:cubicBezTo>
                    <a:pt x="59" y="25"/>
                    <a:pt x="51" y="31"/>
                    <a:pt x="42" y="40"/>
                  </a:cubicBezTo>
                  <a:cubicBezTo>
                    <a:pt x="37" y="48"/>
                    <a:pt x="34" y="62"/>
                    <a:pt x="34" y="79"/>
                  </a:cubicBezTo>
                  <a:close/>
                </a:path>
              </a:pathLst>
            </a:custGeom>
            <a:grpFill/>
            <a:ln>
              <a:noFill/>
            </a:ln>
            <a:effectLst/>
          </p:spPr>
          <p:txBody>
            <a:bodyPr wrap="none" anchor="ctr"/>
            <a:lstStyle/>
            <a:p>
              <a:endParaRPr lang="en-US"/>
            </a:p>
          </p:txBody>
        </p:sp>
        <p:sp>
          <p:nvSpPr>
            <p:cNvPr id="28" name="Freeform 22"/>
            <p:cNvSpPr>
              <a:spLocks noChangeArrowheads="1"/>
            </p:cNvSpPr>
            <p:nvPr/>
          </p:nvSpPr>
          <p:spPr bwMode="auto">
            <a:xfrm>
              <a:off x="5336646" y="823525"/>
              <a:ext cx="68323" cy="47697"/>
            </a:xfrm>
            <a:custGeom>
              <a:avLst/>
              <a:gdLst>
                <a:gd name="T0" fmla="*/ 133 w 235"/>
                <a:gd name="T1" fmla="*/ 158 h 162"/>
                <a:gd name="T2" fmla="*/ 99 w 235"/>
                <a:gd name="T3" fmla="*/ 158 h 162"/>
                <a:gd name="T4" fmla="*/ 99 w 235"/>
                <a:gd name="T5" fmla="*/ 62 h 162"/>
                <a:gd name="T6" fmla="*/ 93 w 235"/>
                <a:gd name="T7" fmla="*/ 37 h 162"/>
                <a:gd name="T8" fmla="*/ 73 w 235"/>
                <a:gd name="T9" fmla="*/ 28 h 162"/>
                <a:gd name="T10" fmla="*/ 45 w 235"/>
                <a:gd name="T11" fmla="*/ 40 h 162"/>
                <a:gd name="T12" fmla="*/ 37 w 235"/>
                <a:gd name="T13" fmla="*/ 82 h 162"/>
                <a:gd name="T14" fmla="*/ 37 w 235"/>
                <a:gd name="T15" fmla="*/ 158 h 162"/>
                <a:gd name="T16" fmla="*/ 0 w 235"/>
                <a:gd name="T17" fmla="*/ 158 h 162"/>
                <a:gd name="T18" fmla="*/ 0 w 235"/>
                <a:gd name="T19" fmla="*/ 3 h 162"/>
                <a:gd name="T20" fmla="*/ 25 w 235"/>
                <a:gd name="T21" fmla="*/ 3 h 162"/>
                <a:gd name="T22" fmla="*/ 31 w 235"/>
                <a:gd name="T23" fmla="*/ 23 h 162"/>
                <a:gd name="T24" fmla="*/ 34 w 235"/>
                <a:gd name="T25" fmla="*/ 23 h 162"/>
                <a:gd name="T26" fmla="*/ 54 w 235"/>
                <a:gd name="T27" fmla="*/ 6 h 162"/>
                <a:gd name="T28" fmla="*/ 82 w 235"/>
                <a:gd name="T29" fmla="*/ 0 h 162"/>
                <a:gd name="T30" fmla="*/ 130 w 235"/>
                <a:gd name="T31" fmla="*/ 25 h 162"/>
                <a:gd name="T32" fmla="*/ 133 w 235"/>
                <a:gd name="T33" fmla="*/ 25 h 162"/>
                <a:gd name="T34" fmla="*/ 152 w 235"/>
                <a:gd name="T35" fmla="*/ 9 h 162"/>
                <a:gd name="T36" fmla="*/ 181 w 235"/>
                <a:gd name="T37" fmla="*/ 3 h 162"/>
                <a:gd name="T38" fmla="*/ 220 w 235"/>
                <a:gd name="T39" fmla="*/ 17 h 162"/>
                <a:gd name="T40" fmla="*/ 234 w 235"/>
                <a:gd name="T41" fmla="*/ 59 h 162"/>
                <a:gd name="T42" fmla="*/ 234 w 235"/>
                <a:gd name="T43" fmla="*/ 161 h 162"/>
                <a:gd name="T44" fmla="*/ 198 w 235"/>
                <a:gd name="T45" fmla="*/ 161 h 162"/>
                <a:gd name="T46" fmla="*/ 198 w 235"/>
                <a:gd name="T47" fmla="*/ 65 h 162"/>
                <a:gd name="T48" fmla="*/ 192 w 235"/>
                <a:gd name="T49" fmla="*/ 40 h 162"/>
                <a:gd name="T50" fmla="*/ 172 w 235"/>
                <a:gd name="T51" fmla="*/ 31 h 162"/>
                <a:gd name="T52" fmla="*/ 144 w 235"/>
                <a:gd name="T53" fmla="*/ 42 h 162"/>
                <a:gd name="T54" fmla="*/ 135 w 235"/>
                <a:gd name="T55" fmla="*/ 79 h 162"/>
                <a:gd name="T56" fmla="*/ 135 w 235"/>
                <a:gd name="T57" fmla="*/ 158 h 162"/>
                <a:gd name="T58" fmla="*/ 133 w 235"/>
                <a:gd name="T59" fmla="*/ 15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5" h="162">
                  <a:moveTo>
                    <a:pt x="133" y="158"/>
                  </a:moveTo>
                  <a:lnTo>
                    <a:pt x="99" y="158"/>
                  </a:lnTo>
                  <a:lnTo>
                    <a:pt x="99" y="62"/>
                  </a:lnTo>
                  <a:cubicBezTo>
                    <a:pt x="99" y="51"/>
                    <a:pt x="96" y="42"/>
                    <a:pt x="93" y="37"/>
                  </a:cubicBezTo>
                  <a:cubicBezTo>
                    <a:pt x="88" y="31"/>
                    <a:pt x="82" y="28"/>
                    <a:pt x="73" y="28"/>
                  </a:cubicBezTo>
                  <a:cubicBezTo>
                    <a:pt x="59" y="28"/>
                    <a:pt x="51" y="32"/>
                    <a:pt x="45" y="40"/>
                  </a:cubicBezTo>
                  <a:cubicBezTo>
                    <a:pt x="40" y="49"/>
                    <a:pt x="37" y="62"/>
                    <a:pt x="37" y="82"/>
                  </a:cubicBezTo>
                  <a:lnTo>
                    <a:pt x="37" y="158"/>
                  </a:lnTo>
                  <a:lnTo>
                    <a:pt x="0" y="158"/>
                  </a:lnTo>
                  <a:lnTo>
                    <a:pt x="0" y="3"/>
                  </a:lnTo>
                  <a:lnTo>
                    <a:pt x="25" y="3"/>
                  </a:lnTo>
                  <a:lnTo>
                    <a:pt x="31" y="23"/>
                  </a:lnTo>
                  <a:lnTo>
                    <a:pt x="34" y="23"/>
                  </a:lnTo>
                  <a:cubicBezTo>
                    <a:pt x="40" y="14"/>
                    <a:pt x="45" y="9"/>
                    <a:pt x="54" y="6"/>
                  </a:cubicBezTo>
                  <a:cubicBezTo>
                    <a:pt x="62" y="3"/>
                    <a:pt x="71" y="0"/>
                    <a:pt x="82" y="0"/>
                  </a:cubicBezTo>
                  <a:cubicBezTo>
                    <a:pt x="104" y="0"/>
                    <a:pt x="121" y="9"/>
                    <a:pt x="130" y="25"/>
                  </a:cubicBezTo>
                  <a:lnTo>
                    <a:pt x="133" y="25"/>
                  </a:lnTo>
                  <a:cubicBezTo>
                    <a:pt x="138" y="17"/>
                    <a:pt x="144" y="12"/>
                    <a:pt x="152" y="9"/>
                  </a:cubicBezTo>
                  <a:cubicBezTo>
                    <a:pt x="161" y="7"/>
                    <a:pt x="169" y="3"/>
                    <a:pt x="181" y="3"/>
                  </a:cubicBezTo>
                  <a:cubicBezTo>
                    <a:pt x="200" y="3"/>
                    <a:pt x="212" y="9"/>
                    <a:pt x="220" y="17"/>
                  </a:cubicBezTo>
                  <a:cubicBezTo>
                    <a:pt x="229" y="25"/>
                    <a:pt x="234" y="40"/>
                    <a:pt x="234" y="59"/>
                  </a:cubicBezTo>
                  <a:lnTo>
                    <a:pt x="234" y="161"/>
                  </a:lnTo>
                  <a:lnTo>
                    <a:pt x="198" y="161"/>
                  </a:lnTo>
                  <a:lnTo>
                    <a:pt x="198" y="65"/>
                  </a:lnTo>
                  <a:cubicBezTo>
                    <a:pt x="198" y="54"/>
                    <a:pt x="195" y="46"/>
                    <a:pt x="192" y="40"/>
                  </a:cubicBezTo>
                  <a:cubicBezTo>
                    <a:pt x="189" y="35"/>
                    <a:pt x="181" y="31"/>
                    <a:pt x="172" y="31"/>
                  </a:cubicBezTo>
                  <a:cubicBezTo>
                    <a:pt x="158" y="31"/>
                    <a:pt x="150" y="34"/>
                    <a:pt x="144" y="42"/>
                  </a:cubicBezTo>
                  <a:cubicBezTo>
                    <a:pt x="138" y="51"/>
                    <a:pt x="135" y="62"/>
                    <a:pt x="135" y="79"/>
                  </a:cubicBezTo>
                  <a:lnTo>
                    <a:pt x="135" y="158"/>
                  </a:lnTo>
                  <a:lnTo>
                    <a:pt x="133" y="158"/>
                  </a:lnTo>
                </a:path>
              </a:pathLst>
            </a:custGeom>
            <a:grpFill/>
            <a:ln>
              <a:noFill/>
            </a:ln>
            <a:effectLst/>
          </p:spPr>
          <p:txBody>
            <a:bodyPr wrap="none" anchor="ctr"/>
            <a:lstStyle/>
            <a:p>
              <a:endParaRPr lang="en-US"/>
            </a:p>
          </p:txBody>
        </p:sp>
        <p:sp>
          <p:nvSpPr>
            <p:cNvPr id="29" name="Freeform 23"/>
            <p:cNvSpPr>
              <a:spLocks noChangeArrowheads="1"/>
            </p:cNvSpPr>
            <p:nvPr/>
          </p:nvSpPr>
          <p:spPr bwMode="auto">
            <a:xfrm>
              <a:off x="5415282" y="822236"/>
              <a:ext cx="41251" cy="67034"/>
            </a:xfrm>
            <a:custGeom>
              <a:avLst/>
              <a:gdLst>
                <a:gd name="T0" fmla="*/ 79 w 142"/>
                <a:gd name="T1" fmla="*/ 164 h 230"/>
                <a:gd name="T2" fmla="*/ 34 w 142"/>
                <a:gd name="T3" fmla="*/ 141 h 230"/>
                <a:gd name="T4" fmla="*/ 31 w 142"/>
                <a:gd name="T5" fmla="*/ 141 h 230"/>
                <a:gd name="T6" fmla="*/ 34 w 142"/>
                <a:gd name="T7" fmla="*/ 164 h 230"/>
                <a:gd name="T8" fmla="*/ 34 w 142"/>
                <a:gd name="T9" fmla="*/ 229 h 230"/>
                <a:gd name="T10" fmla="*/ 0 w 142"/>
                <a:gd name="T11" fmla="*/ 229 h 230"/>
                <a:gd name="T12" fmla="*/ 0 w 142"/>
                <a:gd name="T13" fmla="*/ 3 h 230"/>
                <a:gd name="T14" fmla="*/ 26 w 142"/>
                <a:gd name="T15" fmla="*/ 3 h 230"/>
                <a:gd name="T16" fmla="*/ 31 w 142"/>
                <a:gd name="T17" fmla="*/ 23 h 230"/>
                <a:gd name="T18" fmla="*/ 34 w 142"/>
                <a:gd name="T19" fmla="*/ 23 h 230"/>
                <a:gd name="T20" fmla="*/ 79 w 142"/>
                <a:gd name="T21" fmla="*/ 0 h 230"/>
                <a:gd name="T22" fmla="*/ 124 w 142"/>
                <a:gd name="T23" fmla="*/ 20 h 230"/>
                <a:gd name="T24" fmla="*/ 141 w 142"/>
                <a:gd name="T25" fmla="*/ 79 h 230"/>
                <a:gd name="T26" fmla="*/ 124 w 142"/>
                <a:gd name="T27" fmla="*/ 139 h 230"/>
                <a:gd name="T28" fmla="*/ 79 w 142"/>
                <a:gd name="T29" fmla="*/ 164 h 230"/>
                <a:gd name="T30" fmla="*/ 71 w 142"/>
                <a:gd name="T31" fmla="*/ 28 h 230"/>
                <a:gd name="T32" fmla="*/ 42 w 142"/>
                <a:gd name="T33" fmla="*/ 40 h 230"/>
                <a:gd name="T34" fmla="*/ 34 w 142"/>
                <a:gd name="T35" fmla="*/ 76 h 230"/>
                <a:gd name="T36" fmla="*/ 34 w 142"/>
                <a:gd name="T37" fmla="*/ 82 h 230"/>
                <a:gd name="T38" fmla="*/ 42 w 142"/>
                <a:gd name="T39" fmla="*/ 124 h 230"/>
                <a:gd name="T40" fmla="*/ 71 w 142"/>
                <a:gd name="T41" fmla="*/ 139 h 230"/>
                <a:gd name="T42" fmla="*/ 96 w 142"/>
                <a:gd name="T43" fmla="*/ 124 h 230"/>
                <a:gd name="T44" fmla="*/ 105 w 142"/>
                <a:gd name="T45" fmla="*/ 85 h 230"/>
                <a:gd name="T46" fmla="*/ 96 w 142"/>
                <a:gd name="T47" fmla="*/ 45 h 230"/>
                <a:gd name="T48" fmla="*/ 71 w 142"/>
                <a:gd name="T49" fmla="*/ 2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2" h="230">
                  <a:moveTo>
                    <a:pt x="79" y="164"/>
                  </a:moveTo>
                  <a:cubicBezTo>
                    <a:pt x="59" y="164"/>
                    <a:pt x="45" y="155"/>
                    <a:pt x="34" y="141"/>
                  </a:cubicBezTo>
                  <a:lnTo>
                    <a:pt x="31" y="141"/>
                  </a:lnTo>
                  <a:cubicBezTo>
                    <a:pt x="31" y="155"/>
                    <a:pt x="34" y="161"/>
                    <a:pt x="34" y="164"/>
                  </a:cubicBezTo>
                  <a:lnTo>
                    <a:pt x="34" y="229"/>
                  </a:lnTo>
                  <a:lnTo>
                    <a:pt x="0" y="229"/>
                  </a:lnTo>
                  <a:lnTo>
                    <a:pt x="0" y="3"/>
                  </a:lnTo>
                  <a:lnTo>
                    <a:pt x="26" y="3"/>
                  </a:lnTo>
                  <a:cubicBezTo>
                    <a:pt x="26" y="6"/>
                    <a:pt x="28" y="12"/>
                    <a:pt x="31" y="23"/>
                  </a:cubicBezTo>
                  <a:lnTo>
                    <a:pt x="34" y="23"/>
                  </a:lnTo>
                  <a:cubicBezTo>
                    <a:pt x="45" y="6"/>
                    <a:pt x="59" y="0"/>
                    <a:pt x="79" y="0"/>
                  </a:cubicBezTo>
                  <a:cubicBezTo>
                    <a:pt x="99" y="0"/>
                    <a:pt x="113" y="6"/>
                    <a:pt x="124" y="20"/>
                  </a:cubicBezTo>
                  <a:cubicBezTo>
                    <a:pt x="136" y="34"/>
                    <a:pt x="141" y="54"/>
                    <a:pt x="141" y="79"/>
                  </a:cubicBezTo>
                  <a:cubicBezTo>
                    <a:pt x="141" y="105"/>
                    <a:pt x="136" y="124"/>
                    <a:pt x="124" y="139"/>
                  </a:cubicBezTo>
                  <a:cubicBezTo>
                    <a:pt x="113" y="155"/>
                    <a:pt x="99" y="164"/>
                    <a:pt x="79" y="164"/>
                  </a:cubicBezTo>
                  <a:close/>
                  <a:moveTo>
                    <a:pt x="71" y="28"/>
                  </a:moveTo>
                  <a:cubicBezTo>
                    <a:pt x="57" y="28"/>
                    <a:pt x="48" y="31"/>
                    <a:pt x="42" y="40"/>
                  </a:cubicBezTo>
                  <a:cubicBezTo>
                    <a:pt x="37" y="48"/>
                    <a:pt x="34" y="60"/>
                    <a:pt x="34" y="76"/>
                  </a:cubicBezTo>
                  <a:lnTo>
                    <a:pt x="34" y="82"/>
                  </a:lnTo>
                  <a:cubicBezTo>
                    <a:pt x="34" y="102"/>
                    <a:pt x="37" y="116"/>
                    <a:pt x="42" y="124"/>
                  </a:cubicBezTo>
                  <a:cubicBezTo>
                    <a:pt x="48" y="133"/>
                    <a:pt x="60" y="139"/>
                    <a:pt x="71" y="139"/>
                  </a:cubicBezTo>
                  <a:cubicBezTo>
                    <a:pt x="83" y="139"/>
                    <a:pt x="90" y="133"/>
                    <a:pt x="96" y="124"/>
                  </a:cubicBezTo>
                  <a:cubicBezTo>
                    <a:pt x="102" y="116"/>
                    <a:pt x="105" y="102"/>
                    <a:pt x="105" y="85"/>
                  </a:cubicBezTo>
                  <a:cubicBezTo>
                    <a:pt x="105" y="68"/>
                    <a:pt x="102" y="54"/>
                    <a:pt x="96" y="45"/>
                  </a:cubicBezTo>
                  <a:cubicBezTo>
                    <a:pt x="93" y="34"/>
                    <a:pt x="85" y="28"/>
                    <a:pt x="71" y="28"/>
                  </a:cubicBezTo>
                  <a:close/>
                </a:path>
              </a:pathLst>
            </a:custGeom>
            <a:grpFill/>
            <a:ln>
              <a:noFill/>
            </a:ln>
            <a:effectLst/>
          </p:spPr>
          <p:txBody>
            <a:bodyPr wrap="none" anchor="ctr"/>
            <a:lstStyle/>
            <a:p>
              <a:endParaRPr lang="en-US"/>
            </a:p>
          </p:txBody>
        </p:sp>
        <p:sp>
          <p:nvSpPr>
            <p:cNvPr id="30" name="Freeform 24"/>
            <p:cNvSpPr>
              <a:spLocks noChangeArrowheads="1"/>
            </p:cNvSpPr>
            <p:nvPr/>
          </p:nvSpPr>
          <p:spPr bwMode="auto">
            <a:xfrm>
              <a:off x="5461690" y="823525"/>
              <a:ext cx="38673" cy="47697"/>
            </a:xfrm>
            <a:custGeom>
              <a:avLst/>
              <a:gdLst>
                <a:gd name="T0" fmla="*/ 102 w 134"/>
                <a:gd name="T1" fmla="*/ 136 h 162"/>
                <a:gd name="T2" fmla="*/ 79 w 134"/>
                <a:gd name="T3" fmla="*/ 155 h 162"/>
                <a:gd name="T4" fmla="*/ 51 w 134"/>
                <a:gd name="T5" fmla="*/ 161 h 162"/>
                <a:gd name="T6" fmla="*/ 14 w 134"/>
                <a:gd name="T7" fmla="*/ 150 h 162"/>
                <a:gd name="T8" fmla="*/ 0 w 134"/>
                <a:gd name="T9" fmla="*/ 116 h 162"/>
                <a:gd name="T10" fmla="*/ 17 w 134"/>
                <a:gd name="T11" fmla="*/ 79 h 162"/>
                <a:gd name="T12" fmla="*/ 71 w 134"/>
                <a:gd name="T13" fmla="*/ 65 h 162"/>
                <a:gd name="T14" fmla="*/ 99 w 134"/>
                <a:gd name="T15" fmla="*/ 65 h 162"/>
                <a:gd name="T16" fmla="*/ 99 w 134"/>
                <a:gd name="T17" fmla="*/ 57 h 162"/>
                <a:gd name="T18" fmla="*/ 93 w 134"/>
                <a:gd name="T19" fmla="*/ 34 h 162"/>
                <a:gd name="T20" fmla="*/ 71 w 134"/>
                <a:gd name="T21" fmla="*/ 25 h 162"/>
                <a:gd name="T22" fmla="*/ 48 w 134"/>
                <a:gd name="T23" fmla="*/ 28 h 162"/>
                <a:gd name="T24" fmla="*/ 28 w 134"/>
                <a:gd name="T25" fmla="*/ 37 h 162"/>
                <a:gd name="T26" fmla="*/ 17 w 134"/>
                <a:gd name="T27" fmla="*/ 14 h 162"/>
                <a:gd name="T28" fmla="*/ 45 w 134"/>
                <a:gd name="T29" fmla="*/ 3 h 162"/>
                <a:gd name="T30" fmla="*/ 74 w 134"/>
                <a:gd name="T31" fmla="*/ 0 h 162"/>
                <a:gd name="T32" fmla="*/ 119 w 134"/>
                <a:gd name="T33" fmla="*/ 14 h 162"/>
                <a:gd name="T34" fmla="*/ 133 w 134"/>
                <a:gd name="T35" fmla="*/ 54 h 162"/>
                <a:gd name="T36" fmla="*/ 133 w 134"/>
                <a:gd name="T37" fmla="*/ 158 h 162"/>
                <a:gd name="T38" fmla="*/ 107 w 134"/>
                <a:gd name="T39" fmla="*/ 158 h 162"/>
                <a:gd name="T40" fmla="*/ 102 w 134"/>
                <a:gd name="T41" fmla="*/ 136 h 162"/>
                <a:gd name="T42" fmla="*/ 59 w 134"/>
                <a:gd name="T43" fmla="*/ 136 h 162"/>
                <a:gd name="T44" fmla="*/ 88 w 134"/>
                <a:gd name="T45" fmla="*/ 124 h 162"/>
                <a:gd name="T46" fmla="*/ 99 w 134"/>
                <a:gd name="T47" fmla="*/ 96 h 162"/>
                <a:gd name="T48" fmla="*/ 99 w 134"/>
                <a:gd name="T49" fmla="*/ 82 h 162"/>
                <a:gd name="T50" fmla="*/ 79 w 134"/>
                <a:gd name="T51" fmla="*/ 82 h 162"/>
                <a:gd name="T52" fmla="*/ 45 w 134"/>
                <a:gd name="T53" fmla="*/ 90 h 162"/>
                <a:gd name="T54" fmla="*/ 34 w 134"/>
                <a:gd name="T55" fmla="*/ 113 h 162"/>
                <a:gd name="T56" fmla="*/ 40 w 134"/>
                <a:gd name="T57" fmla="*/ 130 h 162"/>
                <a:gd name="T58" fmla="*/ 59 w 134"/>
                <a:gd name="T59" fmla="*/ 13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4" h="162">
                  <a:moveTo>
                    <a:pt x="102" y="136"/>
                  </a:moveTo>
                  <a:cubicBezTo>
                    <a:pt x="93" y="144"/>
                    <a:pt x="88" y="152"/>
                    <a:pt x="79" y="155"/>
                  </a:cubicBezTo>
                  <a:cubicBezTo>
                    <a:pt x="71" y="158"/>
                    <a:pt x="62" y="161"/>
                    <a:pt x="51" y="161"/>
                  </a:cubicBezTo>
                  <a:cubicBezTo>
                    <a:pt x="37" y="161"/>
                    <a:pt x="23" y="158"/>
                    <a:pt x="14" y="150"/>
                  </a:cubicBezTo>
                  <a:cubicBezTo>
                    <a:pt x="6" y="141"/>
                    <a:pt x="0" y="130"/>
                    <a:pt x="0" y="116"/>
                  </a:cubicBezTo>
                  <a:cubicBezTo>
                    <a:pt x="0" y="99"/>
                    <a:pt x="6" y="88"/>
                    <a:pt x="17" y="79"/>
                  </a:cubicBezTo>
                  <a:cubicBezTo>
                    <a:pt x="28" y="71"/>
                    <a:pt x="48" y="68"/>
                    <a:pt x="71" y="65"/>
                  </a:cubicBezTo>
                  <a:lnTo>
                    <a:pt x="99" y="65"/>
                  </a:lnTo>
                  <a:lnTo>
                    <a:pt x="99" y="57"/>
                  </a:lnTo>
                  <a:cubicBezTo>
                    <a:pt x="99" y="45"/>
                    <a:pt x="96" y="40"/>
                    <a:pt x="93" y="34"/>
                  </a:cubicBezTo>
                  <a:cubicBezTo>
                    <a:pt x="88" y="28"/>
                    <a:pt x="82" y="25"/>
                    <a:pt x="71" y="25"/>
                  </a:cubicBezTo>
                  <a:cubicBezTo>
                    <a:pt x="62" y="25"/>
                    <a:pt x="54" y="25"/>
                    <a:pt x="48" y="28"/>
                  </a:cubicBezTo>
                  <a:cubicBezTo>
                    <a:pt x="40" y="31"/>
                    <a:pt x="34" y="34"/>
                    <a:pt x="28" y="37"/>
                  </a:cubicBezTo>
                  <a:lnTo>
                    <a:pt x="17" y="14"/>
                  </a:lnTo>
                  <a:cubicBezTo>
                    <a:pt x="26" y="9"/>
                    <a:pt x="34" y="6"/>
                    <a:pt x="45" y="3"/>
                  </a:cubicBezTo>
                  <a:cubicBezTo>
                    <a:pt x="57" y="0"/>
                    <a:pt x="65" y="0"/>
                    <a:pt x="74" y="0"/>
                  </a:cubicBezTo>
                  <a:cubicBezTo>
                    <a:pt x="93" y="0"/>
                    <a:pt x="107" y="6"/>
                    <a:pt x="119" y="14"/>
                  </a:cubicBezTo>
                  <a:cubicBezTo>
                    <a:pt x="130" y="23"/>
                    <a:pt x="133" y="37"/>
                    <a:pt x="133" y="54"/>
                  </a:cubicBezTo>
                  <a:lnTo>
                    <a:pt x="133" y="158"/>
                  </a:lnTo>
                  <a:lnTo>
                    <a:pt x="107" y="158"/>
                  </a:lnTo>
                  <a:lnTo>
                    <a:pt x="102" y="136"/>
                  </a:lnTo>
                  <a:close/>
                  <a:moveTo>
                    <a:pt x="59" y="136"/>
                  </a:moveTo>
                  <a:cubicBezTo>
                    <a:pt x="71" y="136"/>
                    <a:pt x="83" y="133"/>
                    <a:pt x="88" y="124"/>
                  </a:cubicBezTo>
                  <a:cubicBezTo>
                    <a:pt x="94" y="116"/>
                    <a:pt x="99" y="107"/>
                    <a:pt x="99" y="96"/>
                  </a:cubicBezTo>
                  <a:lnTo>
                    <a:pt x="99" y="82"/>
                  </a:lnTo>
                  <a:lnTo>
                    <a:pt x="79" y="82"/>
                  </a:lnTo>
                  <a:cubicBezTo>
                    <a:pt x="62" y="82"/>
                    <a:pt x="51" y="85"/>
                    <a:pt x="45" y="90"/>
                  </a:cubicBezTo>
                  <a:cubicBezTo>
                    <a:pt x="37" y="96"/>
                    <a:pt x="34" y="102"/>
                    <a:pt x="34" y="113"/>
                  </a:cubicBezTo>
                  <a:cubicBezTo>
                    <a:pt x="34" y="119"/>
                    <a:pt x="37" y="124"/>
                    <a:pt x="40" y="130"/>
                  </a:cubicBezTo>
                  <a:cubicBezTo>
                    <a:pt x="45" y="133"/>
                    <a:pt x="51" y="136"/>
                    <a:pt x="59" y="136"/>
                  </a:cubicBezTo>
                  <a:close/>
                </a:path>
              </a:pathLst>
            </a:custGeom>
            <a:grpFill/>
            <a:ln>
              <a:noFill/>
            </a:ln>
            <a:effectLst/>
          </p:spPr>
          <p:txBody>
            <a:bodyPr wrap="none" anchor="ctr"/>
            <a:lstStyle/>
            <a:p>
              <a:endParaRPr lang="en-US"/>
            </a:p>
          </p:txBody>
        </p:sp>
        <p:sp>
          <p:nvSpPr>
            <p:cNvPr id="31" name="Freeform 25"/>
            <p:cNvSpPr>
              <a:spLocks noChangeArrowheads="1"/>
            </p:cNvSpPr>
            <p:nvPr/>
          </p:nvSpPr>
          <p:spPr bwMode="auto">
            <a:xfrm>
              <a:off x="5509387" y="822236"/>
              <a:ext cx="41251" cy="47697"/>
            </a:xfrm>
            <a:custGeom>
              <a:avLst/>
              <a:gdLst>
                <a:gd name="T0" fmla="*/ 135 w 139"/>
                <a:gd name="T1" fmla="*/ 161 h 162"/>
                <a:gd name="T2" fmla="*/ 101 w 139"/>
                <a:gd name="T3" fmla="*/ 161 h 162"/>
                <a:gd name="T4" fmla="*/ 101 w 139"/>
                <a:gd name="T5" fmla="*/ 65 h 162"/>
                <a:gd name="T6" fmla="*/ 93 w 139"/>
                <a:gd name="T7" fmla="*/ 37 h 162"/>
                <a:gd name="T8" fmla="*/ 70 w 139"/>
                <a:gd name="T9" fmla="*/ 28 h 162"/>
                <a:gd name="T10" fmla="*/ 39 w 139"/>
                <a:gd name="T11" fmla="*/ 40 h 162"/>
                <a:gd name="T12" fmla="*/ 31 w 139"/>
                <a:gd name="T13" fmla="*/ 82 h 162"/>
                <a:gd name="T14" fmla="*/ 31 w 139"/>
                <a:gd name="T15" fmla="*/ 158 h 162"/>
                <a:gd name="T16" fmla="*/ 0 w 139"/>
                <a:gd name="T17" fmla="*/ 158 h 162"/>
                <a:gd name="T18" fmla="*/ 0 w 139"/>
                <a:gd name="T19" fmla="*/ 3 h 162"/>
                <a:gd name="T20" fmla="*/ 25 w 139"/>
                <a:gd name="T21" fmla="*/ 3 h 162"/>
                <a:gd name="T22" fmla="*/ 31 w 139"/>
                <a:gd name="T23" fmla="*/ 23 h 162"/>
                <a:gd name="T24" fmla="*/ 34 w 139"/>
                <a:gd name="T25" fmla="*/ 23 h 162"/>
                <a:gd name="T26" fmla="*/ 53 w 139"/>
                <a:gd name="T27" fmla="*/ 6 h 162"/>
                <a:gd name="T28" fmla="*/ 81 w 139"/>
                <a:gd name="T29" fmla="*/ 0 h 162"/>
                <a:gd name="T30" fmla="*/ 138 w 139"/>
                <a:gd name="T31" fmla="*/ 57 h 162"/>
                <a:gd name="T32" fmla="*/ 138 w 139"/>
                <a:gd name="T33" fmla="*/ 161 h 162"/>
                <a:gd name="T34" fmla="*/ 135 w 139"/>
                <a:gd name="T35" fmla="*/ 16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9" h="162">
                  <a:moveTo>
                    <a:pt x="135" y="161"/>
                  </a:moveTo>
                  <a:lnTo>
                    <a:pt x="101" y="161"/>
                  </a:lnTo>
                  <a:lnTo>
                    <a:pt x="101" y="65"/>
                  </a:lnTo>
                  <a:cubicBezTo>
                    <a:pt x="101" y="54"/>
                    <a:pt x="98" y="45"/>
                    <a:pt x="93" y="37"/>
                  </a:cubicBezTo>
                  <a:cubicBezTo>
                    <a:pt x="87" y="31"/>
                    <a:pt x="81" y="28"/>
                    <a:pt x="70" y="28"/>
                  </a:cubicBezTo>
                  <a:cubicBezTo>
                    <a:pt x="56" y="28"/>
                    <a:pt x="45" y="31"/>
                    <a:pt x="39" y="40"/>
                  </a:cubicBezTo>
                  <a:cubicBezTo>
                    <a:pt x="34" y="48"/>
                    <a:pt x="31" y="62"/>
                    <a:pt x="31" y="82"/>
                  </a:cubicBezTo>
                  <a:lnTo>
                    <a:pt x="31" y="158"/>
                  </a:lnTo>
                  <a:lnTo>
                    <a:pt x="0" y="158"/>
                  </a:lnTo>
                  <a:lnTo>
                    <a:pt x="0" y="3"/>
                  </a:lnTo>
                  <a:lnTo>
                    <a:pt x="25" y="3"/>
                  </a:lnTo>
                  <a:lnTo>
                    <a:pt x="31" y="23"/>
                  </a:lnTo>
                  <a:lnTo>
                    <a:pt x="34" y="23"/>
                  </a:lnTo>
                  <a:cubicBezTo>
                    <a:pt x="39" y="14"/>
                    <a:pt x="45" y="9"/>
                    <a:pt x="53" y="6"/>
                  </a:cubicBezTo>
                  <a:cubicBezTo>
                    <a:pt x="62" y="3"/>
                    <a:pt x="70" y="0"/>
                    <a:pt x="81" y="0"/>
                  </a:cubicBezTo>
                  <a:cubicBezTo>
                    <a:pt x="118" y="0"/>
                    <a:pt x="138" y="20"/>
                    <a:pt x="138" y="57"/>
                  </a:cubicBezTo>
                  <a:lnTo>
                    <a:pt x="138" y="161"/>
                  </a:lnTo>
                  <a:lnTo>
                    <a:pt x="135" y="161"/>
                  </a:lnTo>
                </a:path>
              </a:pathLst>
            </a:custGeom>
            <a:grpFill/>
            <a:ln>
              <a:noFill/>
            </a:ln>
            <a:effectLst/>
          </p:spPr>
          <p:txBody>
            <a:bodyPr wrap="none" anchor="ctr"/>
            <a:lstStyle/>
            <a:p>
              <a:endParaRPr lang="en-US"/>
            </a:p>
          </p:txBody>
        </p:sp>
        <p:sp>
          <p:nvSpPr>
            <p:cNvPr id="32" name="Freeform 26"/>
            <p:cNvSpPr>
              <a:spLocks noChangeArrowheads="1"/>
            </p:cNvSpPr>
            <p:nvPr/>
          </p:nvSpPr>
          <p:spPr bwMode="auto">
            <a:xfrm>
              <a:off x="5555795" y="823525"/>
              <a:ext cx="45119" cy="65745"/>
            </a:xfrm>
            <a:custGeom>
              <a:avLst/>
              <a:gdLst>
                <a:gd name="T0" fmla="*/ 0 w 156"/>
                <a:gd name="T1" fmla="*/ 0 h 224"/>
                <a:gd name="T2" fmla="*/ 36 w 156"/>
                <a:gd name="T3" fmla="*/ 0 h 224"/>
                <a:gd name="T4" fmla="*/ 67 w 156"/>
                <a:gd name="T5" fmla="*/ 87 h 224"/>
                <a:gd name="T6" fmla="*/ 76 w 156"/>
                <a:gd name="T7" fmla="*/ 124 h 224"/>
                <a:gd name="T8" fmla="*/ 76 w 156"/>
                <a:gd name="T9" fmla="*/ 124 h 224"/>
                <a:gd name="T10" fmla="*/ 82 w 156"/>
                <a:gd name="T11" fmla="*/ 104 h 224"/>
                <a:gd name="T12" fmla="*/ 118 w 156"/>
                <a:gd name="T13" fmla="*/ 0 h 224"/>
                <a:gd name="T14" fmla="*/ 155 w 156"/>
                <a:gd name="T15" fmla="*/ 0 h 224"/>
                <a:gd name="T16" fmla="*/ 87 w 156"/>
                <a:gd name="T17" fmla="*/ 175 h 224"/>
                <a:gd name="T18" fmla="*/ 28 w 156"/>
                <a:gd name="T19" fmla="*/ 223 h 224"/>
                <a:gd name="T20" fmla="*/ 5 w 156"/>
                <a:gd name="T21" fmla="*/ 220 h 224"/>
                <a:gd name="T22" fmla="*/ 5 w 156"/>
                <a:gd name="T23" fmla="*/ 195 h 224"/>
                <a:gd name="T24" fmla="*/ 22 w 156"/>
                <a:gd name="T25" fmla="*/ 197 h 224"/>
                <a:gd name="T26" fmla="*/ 56 w 156"/>
                <a:gd name="T27" fmla="*/ 169 h 224"/>
                <a:gd name="T28" fmla="*/ 62 w 156"/>
                <a:gd name="T29" fmla="*/ 155 h 224"/>
                <a:gd name="T30" fmla="*/ 0 w 156"/>
                <a:gd name="T31"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6" h="224">
                  <a:moveTo>
                    <a:pt x="0" y="0"/>
                  </a:moveTo>
                  <a:lnTo>
                    <a:pt x="36" y="0"/>
                  </a:lnTo>
                  <a:lnTo>
                    <a:pt x="67" y="87"/>
                  </a:lnTo>
                  <a:cubicBezTo>
                    <a:pt x="73" y="99"/>
                    <a:pt x="76" y="113"/>
                    <a:pt x="76" y="124"/>
                  </a:cubicBezTo>
                  <a:lnTo>
                    <a:pt x="76" y="124"/>
                  </a:lnTo>
                  <a:cubicBezTo>
                    <a:pt x="76" y="118"/>
                    <a:pt x="80" y="113"/>
                    <a:pt x="82" y="104"/>
                  </a:cubicBezTo>
                  <a:cubicBezTo>
                    <a:pt x="85" y="96"/>
                    <a:pt x="96" y="62"/>
                    <a:pt x="118" y="0"/>
                  </a:cubicBezTo>
                  <a:lnTo>
                    <a:pt x="155" y="0"/>
                  </a:lnTo>
                  <a:lnTo>
                    <a:pt x="87" y="175"/>
                  </a:lnTo>
                  <a:cubicBezTo>
                    <a:pt x="76" y="206"/>
                    <a:pt x="56" y="223"/>
                    <a:pt x="28" y="223"/>
                  </a:cubicBezTo>
                  <a:cubicBezTo>
                    <a:pt x="19" y="223"/>
                    <a:pt x="14" y="223"/>
                    <a:pt x="5" y="220"/>
                  </a:cubicBezTo>
                  <a:lnTo>
                    <a:pt x="5" y="195"/>
                  </a:lnTo>
                  <a:cubicBezTo>
                    <a:pt x="11" y="195"/>
                    <a:pt x="17" y="197"/>
                    <a:pt x="22" y="197"/>
                  </a:cubicBezTo>
                  <a:cubicBezTo>
                    <a:pt x="39" y="197"/>
                    <a:pt x="50" y="189"/>
                    <a:pt x="56" y="169"/>
                  </a:cubicBezTo>
                  <a:lnTo>
                    <a:pt x="62" y="155"/>
                  </a:lnTo>
                  <a:lnTo>
                    <a:pt x="0" y="0"/>
                  </a:lnTo>
                </a:path>
              </a:pathLst>
            </a:custGeom>
            <a:grpFill/>
            <a:ln>
              <a:noFill/>
            </a:ln>
            <a:effectLst/>
          </p:spPr>
          <p:txBody>
            <a:bodyPr wrap="none" anchor="ctr"/>
            <a:lstStyle/>
            <a:p>
              <a:endParaRPr lang="en-US"/>
            </a:p>
          </p:txBody>
        </p:sp>
        <p:sp>
          <p:nvSpPr>
            <p:cNvPr id="33" name="Freeform 27"/>
            <p:cNvSpPr>
              <a:spLocks noChangeArrowheads="1"/>
            </p:cNvSpPr>
            <p:nvPr/>
          </p:nvSpPr>
          <p:spPr bwMode="auto">
            <a:xfrm>
              <a:off x="5375320" y="623714"/>
              <a:ext cx="39963" cy="39962"/>
            </a:xfrm>
            <a:custGeom>
              <a:avLst/>
              <a:gdLst>
                <a:gd name="T0" fmla="*/ 67 w 136"/>
                <a:gd name="T1" fmla="*/ 0 h 137"/>
                <a:gd name="T2" fmla="*/ 135 w 136"/>
                <a:gd name="T3" fmla="*/ 68 h 137"/>
                <a:gd name="T4" fmla="*/ 67 w 136"/>
                <a:gd name="T5" fmla="*/ 136 h 137"/>
                <a:gd name="T6" fmla="*/ 0 w 136"/>
                <a:gd name="T7" fmla="*/ 68 h 137"/>
                <a:gd name="T8" fmla="*/ 67 w 136"/>
                <a:gd name="T9" fmla="*/ 0 h 137"/>
                <a:gd name="T10" fmla="*/ 67 w 136"/>
                <a:gd name="T11" fmla="*/ 12 h 137"/>
                <a:gd name="T12" fmla="*/ 14 w 136"/>
                <a:gd name="T13" fmla="*/ 71 h 137"/>
                <a:gd name="T14" fmla="*/ 70 w 136"/>
                <a:gd name="T15" fmla="*/ 130 h 137"/>
                <a:gd name="T16" fmla="*/ 124 w 136"/>
                <a:gd name="T17" fmla="*/ 71 h 137"/>
                <a:gd name="T18" fmla="*/ 67 w 136"/>
                <a:gd name="T19" fmla="*/ 12 h 137"/>
                <a:gd name="T20" fmla="*/ 53 w 136"/>
                <a:gd name="T21" fmla="*/ 110 h 137"/>
                <a:gd name="T22" fmla="*/ 42 w 136"/>
                <a:gd name="T23" fmla="*/ 110 h 137"/>
                <a:gd name="T24" fmla="*/ 42 w 136"/>
                <a:gd name="T25" fmla="*/ 34 h 137"/>
                <a:gd name="T26" fmla="*/ 65 w 136"/>
                <a:gd name="T27" fmla="*/ 31 h 137"/>
                <a:gd name="T28" fmla="*/ 87 w 136"/>
                <a:gd name="T29" fmla="*/ 37 h 137"/>
                <a:gd name="T30" fmla="*/ 93 w 136"/>
                <a:gd name="T31" fmla="*/ 54 h 137"/>
                <a:gd name="T32" fmla="*/ 79 w 136"/>
                <a:gd name="T33" fmla="*/ 74 h 137"/>
                <a:gd name="T34" fmla="*/ 79 w 136"/>
                <a:gd name="T35" fmla="*/ 74 h 137"/>
                <a:gd name="T36" fmla="*/ 93 w 136"/>
                <a:gd name="T37" fmla="*/ 93 h 137"/>
                <a:gd name="T38" fmla="*/ 98 w 136"/>
                <a:gd name="T39" fmla="*/ 113 h 137"/>
                <a:gd name="T40" fmla="*/ 84 w 136"/>
                <a:gd name="T41" fmla="*/ 113 h 137"/>
                <a:gd name="T42" fmla="*/ 79 w 136"/>
                <a:gd name="T43" fmla="*/ 93 h 137"/>
                <a:gd name="T44" fmla="*/ 62 w 136"/>
                <a:gd name="T45" fmla="*/ 79 h 137"/>
                <a:gd name="T46" fmla="*/ 53 w 136"/>
                <a:gd name="T47" fmla="*/ 79 h 137"/>
                <a:gd name="T48" fmla="*/ 53 w 136"/>
                <a:gd name="T49" fmla="*/ 110 h 137"/>
                <a:gd name="T50" fmla="*/ 53 w 136"/>
                <a:gd name="T51" fmla="*/ 68 h 137"/>
                <a:gd name="T52" fmla="*/ 62 w 136"/>
                <a:gd name="T53" fmla="*/ 68 h 137"/>
                <a:gd name="T54" fmla="*/ 81 w 136"/>
                <a:gd name="T55" fmla="*/ 54 h 137"/>
                <a:gd name="T56" fmla="*/ 62 w 136"/>
                <a:gd name="T57" fmla="*/ 40 h 137"/>
                <a:gd name="T58" fmla="*/ 53 w 136"/>
                <a:gd name="T59" fmla="*/ 40 h 137"/>
                <a:gd name="T60" fmla="*/ 53 w 136"/>
                <a:gd name="T61" fmla="*/ 6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137">
                  <a:moveTo>
                    <a:pt x="67" y="0"/>
                  </a:moveTo>
                  <a:cubicBezTo>
                    <a:pt x="104" y="0"/>
                    <a:pt x="135" y="31"/>
                    <a:pt x="135" y="68"/>
                  </a:cubicBezTo>
                  <a:cubicBezTo>
                    <a:pt x="135" y="107"/>
                    <a:pt x="104" y="136"/>
                    <a:pt x="67" y="136"/>
                  </a:cubicBezTo>
                  <a:cubicBezTo>
                    <a:pt x="31" y="136"/>
                    <a:pt x="0" y="105"/>
                    <a:pt x="0" y="68"/>
                  </a:cubicBezTo>
                  <a:cubicBezTo>
                    <a:pt x="0" y="31"/>
                    <a:pt x="31" y="0"/>
                    <a:pt x="67" y="0"/>
                  </a:cubicBezTo>
                  <a:close/>
                  <a:moveTo>
                    <a:pt x="67" y="12"/>
                  </a:moveTo>
                  <a:cubicBezTo>
                    <a:pt x="36" y="12"/>
                    <a:pt x="14" y="37"/>
                    <a:pt x="14" y="71"/>
                  </a:cubicBezTo>
                  <a:cubicBezTo>
                    <a:pt x="14" y="105"/>
                    <a:pt x="39" y="130"/>
                    <a:pt x="70" y="130"/>
                  </a:cubicBezTo>
                  <a:cubicBezTo>
                    <a:pt x="101" y="130"/>
                    <a:pt x="124" y="105"/>
                    <a:pt x="124" y="71"/>
                  </a:cubicBezTo>
                  <a:cubicBezTo>
                    <a:pt x="121" y="37"/>
                    <a:pt x="98" y="12"/>
                    <a:pt x="67" y="12"/>
                  </a:cubicBezTo>
                  <a:close/>
                  <a:moveTo>
                    <a:pt x="53" y="110"/>
                  </a:moveTo>
                  <a:lnTo>
                    <a:pt x="42" y="110"/>
                  </a:lnTo>
                  <a:lnTo>
                    <a:pt x="42" y="34"/>
                  </a:lnTo>
                  <a:cubicBezTo>
                    <a:pt x="48" y="34"/>
                    <a:pt x="54" y="31"/>
                    <a:pt x="65" y="31"/>
                  </a:cubicBezTo>
                  <a:cubicBezTo>
                    <a:pt x="77" y="31"/>
                    <a:pt x="84" y="34"/>
                    <a:pt x="87" y="37"/>
                  </a:cubicBezTo>
                  <a:cubicBezTo>
                    <a:pt x="93" y="40"/>
                    <a:pt x="93" y="45"/>
                    <a:pt x="93" y="54"/>
                  </a:cubicBezTo>
                  <a:cubicBezTo>
                    <a:pt x="93" y="65"/>
                    <a:pt x="87" y="71"/>
                    <a:pt x="79" y="74"/>
                  </a:cubicBezTo>
                  <a:lnTo>
                    <a:pt x="79" y="74"/>
                  </a:lnTo>
                  <a:cubicBezTo>
                    <a:pt x="84" y="74"/>
                    <a:pt x="90" y="81"/>
                    <a:pt x="93" y="93"/>
                  </a:cubicBezTo>
                  <a:cubicBezTo>
                    <a:pt x="96" y="104"/>
                    <a:pt x="96" y="110"/>
                    <a:pt x="98" y="113"/>
                  </a:cubicBezTo>
                  <a:lnTo>
                    <a:pt x="84" y="113"/>
                  </a:lnTo>
                  <a:cubicBezTo>
                    <a:pt x="81" y="110"/>
                    <a:pt x="81" y="105"/>
                    <a:pt x="79" y="93"/>
                  </a:cubicBezTo>
                  <a:cubicBezTo>
                    <a:pt x="76" y="85"/>
                    <a:pt x="73" y="79"/>
                    <a:pt x="62" y="79"/>
                  </a:cubicBezTo>
                  <a:lnTo>
                    <a:pt x="53" y="79"/>
                  </a:lnTo>
                  <a:lnTo>
                    <a:pt x="53" y="110"/>
                  </a:lnTo>
                  <a:close/>
                  <a:moveTo>
                    <a:pt x="53" y="68"/>
                  </a:moveTo>
                  <a:lnTo>
                    <a:pt x="62" y="68"/>
                  </a:lnTo>
                  <a:cubicBezTo>
                    <a:pt x="73" y="68"/>
                    <a:pt x="81" y="65"/>
                    <a:pt x="81" y="54"/>
                  </a:cubicBezTo>
                  <a:cubicBezTo>
                    <a:pt x="81" y="48"/>
                    <a:pt x="76" y="40"/>
                    <a:pt x="62" y="40"/>
                  </a:cubicBezTo>
                  <a:cubicBezTo>
                    <a:pt x="59" y="40"/>
                    <a:pt x="56" y="40"/>
                    <a:pt x="53" y="40"/>
                  </a:cubicBezTo>
                  <a:lnTo>
                    <a:pt x="53" y="68"/>
                  </a:lnTo>
                  <a:close/>
                </a:path>
              </a:pathLst>
            </a:custGeom>
            <a:grpFill/>
            <a:ln>
              <a:noFill/>
            </a:ln>
            <a:effectLst/>
          </p:spPr>
          <p:txBody>
            <a:bodyPr wrap="none" anchor="ctr"/>
            <a:lstStyle/>
            <a:p>
              <a:endParaRPr lang="en-US"/>
            </a:p>
          </p:txBody>
        </p:sp>
        <p:sp>
          <p:nvSpPr>
            <p:cNvPr id="34" name="Freeform 28"/>
            <p:cNvSpPr>
              <a:spLocks noChangeArrowheads="1"/>
            </p:cNvSpPr>
            <p:nvPr/>
          </p:nvSpPr>
          <p:spPr bwMode="auto">
            <a:xfrm>
              <a:off x="4184184" y="608244"/>
              <a:ext cx="165006" cy="260400"/>
            </a:xfrm>
            <a:custGeom>
              <a:avLst/>
              <a:gdLst>
                <a:gd name="T0" fmla="*/ 308 w 563"/>
                <a:gd name="T1" fmla="*/ 558 h 892"/>
                <a:gd name="T2" fmla="*/ 127 w 563"/>
                <a:gd name="T3" fmla="*/ 457 h 892"/>
                <a:gd name="T4" fmla="*/ 127 w 563"/>
                <a:gd name="T5" fmla="*/ 891 h 892"/>
                <a:gd name="T6" fmla="*/ 0 w 563"/>
                <a:gd name="T7" fmla="*/ 891 h 892"/>
                <a:gd name="T8" fmla="*/ 0 w 563"/>
                <a:gd name="T9" fmla="*/ 17 h 892"/>
                <a:gd name="T10" fmla="*/ 127 w 563"/>
                <a:gd name="T11" fmla="*/ 17 h 892"/>
                <a:gd name="T12" fmla="*/ 127 w 563"/>
                <a:gd name="T13" fmla="*/ 105 h 892"/>
                <a:gd name="T14" fmla="*/ 305 w 563"/>
                <a:gd name="T15" fmla="*/ 0 h 892"/>
                <a:gd name="T16" fmla="*/ 562 w 563"/>
                <a:gd name="T17" fmla="*/ 277 h 892"/>
                <a:gd name="T18" fmla="*/ 308 w 563"/>
                <a:gd name="T19" fmla="*/ 558 h 892"/>
                <a:gd name="T20" fmla="*/ 282 w 563"/>
                <a:gd name="T21" fmla="*/ 113 h 892"/>
                <a:gd name="T22" fmla="*/ 130 w 563"/>
                <a:gd name="T23" fmla="*/ 280 h 892"/>
                <a:gd name="T24" fmla="*/ 282 w 563"/>
                <a:gd name="T25" fmla="*/ 451 h 892"/>
                <a:gd name="T26" fmla="*/ 435 w 563"/>
                <a:gd name="T27" fmla="*/ 283 h 892"/>
                <a:gd name="T28" fmla="*/ 282 w 563"/>
                <a:gd name="T29" fmla="*/ 113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3" h="892">
                  <a:moveTo>
                    <a:pt x="308" y="558"/>
                  </a:moveTo>
                  <a:cubicBezTo>
                    <a:pt x="229" y="558"/>
                    <a:pt x="166" y="519"/>
                    <a:pt x="127" y="457"/>
                  </a:cubicBezTo>
                  <a:lnTo>
                    <a:pt x="127" y="891"/>
                  </a:lnTo>
                  <a:lnTo>
                    <a:pt x="0" y="891"/>
                  </a:lnTo>
                  <a:lnTo>
                    <a:pt x="0" y="17"/>
                  </a:lnTo>
                  <a:lnTo>
                    <a:pt x="127" y="17"/>
                  </a:lnTo>
                  <a:lnTo>
                    <a:pt x="127" y="105"/>
                  </a:lnTo>
                  <a:cubicBezTo>
                    <a:pt x="164" y="43"/>
                    <a:pt x="226" y="0"/>
                    <a:pt x="305" y="0"/>
                  </a:cubicBezTo>
                  <a:cubicBezTo>
                    <a:pt x="463" y="0"/>
                    <a:pt x="562" y="133"/>
                    <a:pt x="562" y="277"/>
                  </a:cubicBezTo>
                  <a:cubicBezTo>
                    <a:pt x="562" y="426"/>
                    <a:pt x="463" y="558"/>
                    <a:pt x="308" y="558"/>
                  </a:cubicBezTo>
                  <a:close/>
                  <a:moveTo>
                    <a:pt x="282" y="113"/>
                  </a:moveTo>
                  <a:cubicBezTo>
                    <a:pt x="192" y="113"/>
                    <a:pt x="130" y="190"/>
                    <a:pt x="130" y="280"/>
                  </a:cubicBezTo>
                  <a:cubicBezTo>
                    <a:pt x="130" y="373"/>
                    <a:pt x="189" y="451"/>
                    <a:pt x="282" y="451"/>
                  </a:cubicBezTo>
                  <a:cubicBezTo>
                    <a:pt x="372" y="451"/>
                    <a:pt x="435" y="376"/>
                    <a:pt x="435" y="283"/>
                  </a:cubicBezTo>
                  <a:cubicBezTo>
                    <a:pt x="435" y="187"/>
                    <a:pt x="372" y="113"/>
                    <a:pt x="282" y="113"/>
                  </a:cubicBezTo>
                  <a:close/>
                </a:path>
              </a:pathLst>
            </a:custGeom>
            <a:grpFill/>
            <a:ln>
              <a:noFill/>
            </a:ln>
            <a:effectLst/>
          </p:spPr>
          <p:txBody>
            <a:bodyPr wrap="none" anchor="ctr"/>
            <a:lstStyle/>
            <a:p>
              <a:endParaRPr lang="en-US"/>
            </a:p>
          </p:txBody>
        </p:sp>
        <p:sp>
          <p:nvSpPr>
            <p:cNvPr id="35" name="Freeform 29"/>
            <p:cNvSpPr>
              <a:spLocks noChangeArrowheads="1"/>
            </p:cNvSpPr>
            <p:nvPr/>
          </p:nvSpPr>
          <p:spPr bwMode="auto">
            <a:xfrm>
              <a:off x="4369816" y="608244"/>
              <a:ext cx="157271" cy="163716"/>
            </a:xfrm>
            <a:custGeom>
              <a:avLst/>
              <a:gdLst>
                <a:gd name="T0" fmla="*/ 274 w 537"/>
                <a:gd name="T1" fmla="*/ 0 h 559"/>
                <a:gd name="T2" fmla="*/ 536 w 537"/>
                <a:gd name="T3" fmla="*/ 280 h 559"/>
                <a:gd name="T4" fmla="*/ 533 w 537"/>
                <a:gd name="T5" fmla="*/ 311 h 559"/>
                <a:gd name="T6" fmla="*/ 130 w 537"/>
                <a:gd name="T7" fmla="*/ 311 h 559"/>
                <a:gd name="T8" fmla="*/ 299 w 537"/>
                <a:gd name="T9" fmla="*/ 462 h 559"/>
                <a:gd name="T10" fmla="*/ 463 w 537"/>
                <a:gd name="T11" fmla="*/ 397 h 559"/>
                <a:gd name="T12" fmla="*/ 528 w 537"/>
                <a:gd name="T13" fmla="*/ 465 h 559"/>
                <a:gd name="T14" fmla="*/ 285 w 537"/>
                <a:gd name="T15" fmla="*/ 558 h 559"/>
                <a:gd name="T16" fmla="*/ 3 w 537"/>
                <a:gd name="T17" fmla="*/ 280 h 559"/>
                <a:gd name="T18" fmla="*/ 274 w 537"/>
                <a:gd name="T19" fmla="*/ 0 h 559"/>
                <a:gd name="T20" fmla="*/ 130 w 537"/>
                <a:gd name="T21" fmla="*/ 237 h 559"/>
                <a:gd name="T22" fmla="*/ 418 w 537"/>
                <a:gd name="T23" fmla="*/ 237 h 559"/>
                <a:gd name="T24" fmla="*/ 274 w 537"/>
                <a:gd name="T25" fmla="*/ 94 h 559"/>
                <a:gd name="T26" fmla="*/ 130 w 537"/>
                <a:gd name="T27" fmla="*/ 237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7" h="559">
                  <a:moveTo>
                    <a:pt x="274" y="0"/>
                  </a:moveTo>
                  <a:cubicBezTo>
                    <a:pt x="449" y="0"/>
                    <a:pt x="536" y="133"/>
                    <a:pt x="536" y="280"/>
                  </a:cubicBezTo>
                  <a:cubicBezTo>
                    <a:pt x="536" y="288"/>
                    <a:pt x="536" y="302"/>
                    <a:pt x="533" y="311"/>
                  </a:cubicBezTo>
                  <a:lnTo>
                    <a:pt x="130" y="311"/>
                  </a:lnTo>
                  <a:cubicBezTo>
                    <a:pt x="130" y="403"/>
                    <a:pt x="206" y="462"/>
                    <a:pt x="299" y="462"/>
                  </a:cubicBezTo>
                  <a:cubicBezTo>
                    <a:pt x="364" y="462"/>
                    <a:pt x="418" y="434"/>
                    <a:pt x="463" y="397"/>
                  </a:cubicBezTo>
                  <a:lnTo>
                    <a:pt x="528" y="465"/>
                  </a:lnTo>
                  <a:cubicBezTo>
                    <a:pt x="477" y="510"/>
                    <a:pt x="409" y="558"/>
                    <a:pt x="285" y="558"/>
                  </a:cubicBezTo>
                  <a:cubicBezTo>
                    <a:pt x="99" y="558"/>
                    <a:pt x="3" y="426"/>
                    <a:pt x="3" y="280"/>
                  </a:cubicBezTo>
                  <a:cubicBezTo>
                    <a:pt x="0" y="136"/>
                    <a:pt x="99" y="0"/>
                    <a:pt x="274" y="0"/>
                  </a:cubicBezTo>
                  <a:close/>
                  <a:moveTo>
                    <a:pt x="130" y="237"/>
                  </a:moveTo>
                  <a:lnTo>
                    <a:pt x="418" y="237"/>
                  </a:lnTo>
                  <a:cubicBezTo>
                    <a:pt x="412" y="161"/>
                    <a:pt x="353" y="94"/>
                    <a:pt x="274" y="94"/>
                  </a:cubicBezTo>
                  <a:cubicBezTo>
                    <a:pt x="195" y="94"/>
                    <a:pt x="135" y="158"/>
                    <a:pt x="130" y="237"/>
                  </a:cubicBezTo>
                  <a:close/>
                </a:path>
              </a:pathLst>
            </a:custGeom>
            <a:grpFill/>
            <a:ln>
              <a:noFill/>
            </a:ln>
            <a:effectLst/>
          </p:spPr>
          <p:txBody>
            <a:bodyPr wrap="none" anchor="ctr"/>
            <a:lstStyle/>
            <a:p>
              <a:endParaRPr lang="en-US"/>
            </a:p>
          </p:txBody>
        </p:sp>
        <p:sp>
          <p:nvSpPr>
            <p:cNvPr id="36" name="Freeform 30"/>
            <p:cNvSpPr>
              <a:spLocks noChangeArrowheads="1"/>
            </p:cNvSpPr>
            <p:nvPr/>
          </p:nvSpPr>
          <p:spPr bwMode="auto">
            <a:xfrm>
              <a:off x="4552869" y="608244"/>
              <a:ext cx="145670" cy="157271"/>
            </a:xfrm>
            <a:custGeom>
              <a:avLst/>
              <a:gdLst>
                <a:gd name="T0" fmla="*/ 127 w 500"/>
                <a:gd name="T1" fmla="*/ 536 h 537"/>
                <a:gd name="T2" fmla="*/ 0 w 500"/>
                <a:gd name="T3" fmla="*/ 536 h 537"/>
                <a:gd name="T4" fmla="*/ 0 w 500"/>
                <a:gd name="T5" fmla="*/ 17 h 537"/>
                <a:gd name="T6" fmla="*/ 127 w 500"/>
                <a:gd name="T7" fmla="*/ 17 h 537"/>
                <a:gd name="T8" fmla="*/ 127 w 500"/>
                <a:gd name="T9" fmla="*/ 88 h 537"/>
                <a:gd name="T10" fmla="*/ 282 w 500"/>
                <a:gd name="T11" fmla="*/ 0 h 537"/>
                <a:gd name="T12" fmla="*/ 499 w 500"/>
                <a:gd name="T13" fmla="*/ 254 h 537"/>
                <a:gd name="T14" fmla="*/ 499 w 500"/>
                <a:gd name="T15" fmla="*/ 536 h 537"/>
                <a:gd name="T16" fmla="*/ 375 w 500"/>
                <a:gd name="T17" fmla="*/ 536 h 537"/>
                <a:gd name="T18" fmla="*/ 375 w 500"/>
                <a:gd name="T19" fmla="*/ 254 h 537"/>
                <a:gd name="T20" fmla="*/ 253 w 500"/>
                <a:gd name="T21" fmla="*/ 105 h 537"/>
                <a:gd name="T22" fmla="*/ 130 w 500"/>
                <a:gd name="T23" fmla="*/ 252 h 537"/>
                <a:gd name="T24" fmla="*/ 130 w 500"/>
                <a:gd name="T25" fmla="*/ 536 h 537"/>
                <a:gd name="T26" fmla="*/ 127 w 500"/>
                <a:gd name="T27" fmla="*/ 536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0" h="537">
                  <a:moveTo>
                    <a:pt x="127" y="536"/>
                  </a:moveTo>
                  <a:lnTo>
                    <a:pt x="0" y="536"/>
                  </a:lnTo>
                  <a:lnTo>
                    <a:pt x="0" y="17"/>
                  </a:lnTo>
                  <a:lnTo>
                    <a:pt x="127" y="17"/>
                  </a:lnTo>
                  <a:lnTo>
                    <a:pt x="127" y="88"/>
                  </a:lnTo>
                  <a:cubicBezTo>
                    <a:pt x="153" y="40"/>
                    <a:pt x="212" y="0"/>
                    <a:pt x="282" y="0"/>
                  </a:cubicBezTo>
                  <a:cubicBezTo>
                    <a:pt x="437" y="0"/>
                    <a:pt x="499" y="99"/>
                    <a:pt x="499" y="254"/>
                  </a:cubicBezTo>
                  <a:lnTo>
                    <a:pt x="499" y="536"/>
                  </a:lnTo>
                  <a:lnTo>
                    <a:pt x="375" y="536"/>
                  </a:lnTo>
                  <a:lnTo>
                    <a:pt x="375" y="254"/>
                  </a:lnTo>
                  <a:cubicBezTo>
                    <a:pt x="375" y="150"/>
                    <a:pt x="327" y="105"/>
                    <a:pt x="253" y="105"/>
                  </a:cubicBezTo>
                  <a:cubicBezTo>
                    <a:pt x="187" y="105"/>
                    <a:pt x="133" y="150"/>
                    <a:pt x="130" y="252"/>
                  </a:cubicBezTo>
                  <a:lnTo>
                    <a:pt x="130" y="536"/>
                  </a:lnTo>
                  <a:lnTo>
                    <a:pt x="127" y="536"/>
                  </a:lnTo>
                </a:path>
              </a:pathLst>
            </a:custGeom>
            <a:grpFill/>
            <a:ln>
              <a:noFill/>
            </a:ln>
            <a:effectLst/>
          </p:spPr>
          <p:txBody>
            <a:bodyPr wrap="none" anchor="ctr"/>
            <a:lstStyle/>
            <a:p>
              <a:endParaRPr lang="en-US"/>
            </a:p>
          </p:txBody>
        </p:sp>
        <p:sp>
          <p:nvSpPr>
            <p:cNvPr id="37" name="Freeform 31"/>
            <p:cNvSpPr>
              <a:spLocks noChangeArrowheads="1"/>
            </p:cNvSpPr>
            <p:nvPr/>
          </p:nvSpPr>
          <p:spPr bwMode="auto">
            <a:xfrm>
              <a:off x="4720453" y="563125"/>
              <a:ext cx="94105" cy="207547"/>
            </a:xfrm>
            <a:custGeom>
              <a:avLst/>
              <a:gdLst>
                <a:gd name="T0" fmla="*/ 73 w 320"/>
                <a:gd name="T1" fmla="*/ 384 h 712"/>
                <a:gd name="T2" fmla="*/ 73 w 320"/>
                <a:gd name="T3" fmla="*/ 280 h 712"/>
                <a:gd name="T4" fmla="*/ 0 w 320"/>
                <a:gd name="T5" fmla="*/ 280 h 712"/>
                <a:gd name="T6" fmla="*/ 0 w 320"/>
                <a:gd name="T7" fmla="*/ 175 h 712"/>
                <a:gd name="T8" fmla="*/ 73 w 320"/>
                <a:gd name="T9" fmla="*/ 175 h 712"/>
                <a:gd name="T10" fmla="*/ 73 w 320"/>
                <a:gd name="T11" fmla="*/ 0 h 712"/>
                <a:gd name="T12" fmla="*/ 200 w 320"/>
                <a:gd name="T13" fmla="*/ 0 h 712"/>
                <a:gd name="T14" fmla="*/ 200 w 320"/>
                <a:gd name="T15" fmla="*/ 175 h 712"/>
                <a:gd name="T16" fmla="*/ 310 w 320"/>
                <a:gd name="T17" fmla="*/ 175 h 712"/>
                <a:gd name="T18" fmla="*/ 310 w 320"/>
                <a:gd name="T19" fmla="*/ 280 h 712"/>
                <a:gd name="T20" fmla="*/ 200 w 320"/>
                <a:gd name="T21" fmla="*/ 280 h 712"/>
                <a:gd name="T22" fmla="*/ 200 w 320"/>
                <a:gd name="T23" fmla="*/ 381 h 712"/>
                <a:gd name="T24" fmla="*/ 268 w 320"/>
                <a:gd name="T25" fmla="*/ 600 h 712"/>
                <a:gd name="T26" fmla="*/ 305 w 320"/>
                <a:gd name="T27" fmla="*/ 595 h 712"/>
                <a:gd name="T28" fmla="*/ 319 w 320"/>
                <a:gd name="T29" fmla="*/ 691 h 712"/>
                <a:gd name="T30" fmla="*/ 231 w 320"/>
                <a:gd name="T31" fmla="*/ 711 h 712"/>
                <a:gd name="T32" fmla="*/ 73 w 320"/>
                <a:gd name="T33" fmla="*/ 384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 h="712">
                  <a:moveTo>
                    <a:pt x="73" y="384"/>
                  </a:moveTo>
                  <a:lnTo>
                    <a:pt x="73" y="280"/>
                  </a:lnTo>
                  <a:lnTo>
                    <a:pt x="0" y="280"/>
                  </a:lnTo>
                  <a:lnTo>
                    <a:pt x="0" y="175"/>
                  </a:lnTo>
                  <a:lnTo>
                    <a:pt x="73" y="175"/>
                  </a:lnTo>
                  <a:lnTo>
                    <a:pt x="73" y="0"/>
                  </a:lnTo>
                  <a:lnTo>
                    <a:pt x="200" y="0"/>
                  </a:lnTo>
                  <a:lnTo>
                    <a:pt x="200" y="175"/>
                  </a:lnTo>
                  <a:lnTo>
                    <a:pt x="310" y="175"/>
                  </a:lnTo>
                  <a:lnTo>
                    <a:pt x="310" y="280"/>
                  </a:lnTo>
                  <a:lnTo>
                    <a:pt x="200" y="280"/>
                  </a:lnTo>
                  <a:lnTo>
                    <a:pt x="200" y="381"/>
                  </a:lnTo>
                  <a:cubicBezTo>
                    <a:pt x="200" y="548"/>
                    <a:pt x="209" y="600"/>
                    <a:pt x="268" y="600"/>
                  </a:cubicBezTo>
                  <a:cubicBezTo>
                    <a:pt x="279" y="600"/>
                    <a:pt x="294" y="598"/>
                    <a:pt x="305" y="595"/>
                  </a:cubicBezTo>
                  <a:lnTo>
                    <a:pt x="319" y="691"/>
                  </a:lnTo>
                  <a:cubicBezTo>
                    <a:pt x="282" y="702"/>
                    <a:pt x="254" y="711"/>
                    <a:pt x="231" y="711"/>
                  </a:cubicBezTo>
                  <a:cubicBezTo>
                    <a:pt x="73" y="711"/>
                    <a:pt x="73" y="598"/>
                    <a:pt x="73" y="384"/>
                  </a:cubicBezTo>
                </a:path>
              </a:pathLst>
            </a:custGeom>
            <a:grpFill/>
            <a:ln>
              <a:noFill/>
            </a:ln>
            <a:effectLst/>
          </p:spPr>
          <p:txBody>
            <a:bodyPr wrap="none" anchor="ctr"/>
            <a:lstStyle/>
            <a:p>
              <a:endParaRPr lang="en-US"/>
            </a:p>
          </p:txBody>
        </p:sp>
        <p:sp>
          <p:nvSpPr>
            <p:cNvPr id="38" name="Freeform 32"/>
            <p:cNvSpPr>
              <a:spLocks noChangeArrowheads="1"/>
            </p:cNvSpPr>
            <p:nvPr/>
          </p:nvSpPr>
          <p:spPr bwMode="auto">
            <a:xfrm>
              <a:off x="4833894" y="608244"/>
              <a:ext cx="163717" cy="163716"/>
            </a:xfrm>
            <a:custGeom>
              <a:avLst/>
              <a:gdLst>
                <a:gd name="T0" fmla="*/ 256 w 562"/>
                <a:gd name="T1" fmla="*/ 0 h 559"/>
                <a:gd name="T2" fmla="*/ 437 w 562"/>
                <a:gd name="T3" fmla="*/ 105 h 559"/>
                <a:gd name="T4" fmla="*/ 437 w 562"/>
                <a:gd name="T5" fmla="*/ 17 h 559"/>
                <a:gd name="T6" fmla="*/ 561 w 562"/>
                <a:gd name="T7" fmla="*/ 17 h 559"/>
                <a:gd name="T8" fmla="*/ 561 w 562"/>
                <a:gd name="T9" fmla="*/ 536 h 559"/>
                <a:gd name="T10" fmla="*/ 437 w 562"/>
                <a:gd name="T11" fmla="*/ 536 h 559"/>
                <a:gd name="T12" fmla="*/ 437 w 562"/>
                <a:gd name="T13" fmla="*/ 454 h 559"/>
                <a:gd name="T14" fmla="*/ 259 w 562"/>
                <a:gd name="T15" fmla="*/ 558 h 559"/>
                <a:gd name="T16" fmla="*/ 2 w 562"/>
                <a:gd name="T17" fmla="*/ 283 h 559"/>
                <a:gd name="T18" fmla="*/ 256 w 562"/>
                <a:gd name="T19" fmla="*/ 0 h 559"/>
                <a:gd name="T20" fmla="*/ 282 w 562"/>
                <a:gd name="T21" fmla="*/ 448 h 559"/>
                <a:gd name="T22" fmla="*/ 434 w 562"/>
                <a:gd name="T23" fmla="*/ 280 h 559"/>
                <a:gd name="T24" fmla="*/ 282 w 562"/>
                <a:gd name="T25" fmla="*/ 111 h 559"/>
                <a:gd name="T26" fmla="*/ 129 w 562"/>
                <a:gd name="T27" fmla="*/ 280 h 559"/>
                <a:gd name="T28" fmla="*/ 282 w 562"/>
                <a:gd name="T29" fmla="*/ 448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2" h="559">
                  <a:moveTo>
                    <a:pt x="256" y="0"/>
                  </a:moveTo>
                  <a:cubicBezTo>
                    <a:pt x="335" y="0"/>
                    <a:pt x="398" y="43"/>
                    <a:pt x="437" y="105"/>
                  </a:cubicBezTo>
                  <a:lnTo>
                    <a:pt x="437" y="17"/>
                  </a:lnTo>
                  <a:lnTo>
                    <a:pt x="561" y="17"/>
                  </a:lnTo>
                  <a:lnTo>
                    <a:pt x="561" y="536"/>
                  </a:lnTo>
                  <a:lnTo>
                    <a:pt x="437" y="536"/>
                  </a:lnTo>
                  <a:lnTo>
                    <a:pt x="437" y="454"/>
                  </a:lnTo>
                  <a:cubicBezTo>
                    <a:pt x="400" y="516"/>
                    <a:pt x="338" y="558"/>
                    <a:pt x="259" y="558"/>
                  </a:cubicBezTo>
                  <a:cubicBezTo>
                    <a:pt x="101" y="558"/>
                    <a:pt x="2" y="426"/>
                    <a:pt x="2" y="283"/>
                  </a:cubicBezTo>
                  <a:cubicBezTo>
                    <a:pt x="0" y="136"/>
                    <a:pt x="101" y="0"/>
                    <a:pt x="256" y="0"/>
                  </a:cubicBezTo>
                  <a:close/>
                  <a:moveTo>
                    <a:pt x="282" y="448"/>
                  </a:moveTo>
                  <a:cubicBezTo>
                    <a:pt x="372" y="448"/>
                    <a:pt x="434" y="370"/>
                    <a:pt x="434" y="280"/>
                  </a:cubicBezTo>
                  <a:cubicBezTo>
                    <a:pt x="434" y="190"/>
                    <a:pt x="372" y="111"/>
                    <a:pt x="282" y="111"/>
                  </a:cubicBezTo>
                  <a:cubicBezTo>
                    <a:pt x="192" y="111"/>
                    <a:pt x="129" y="190"/>
                    <a:pt x="129" y="280"/>
                  </a:cubicBezTo>
                  <a:cubicBezTo>
                    <a:pt x="129" y="376"/>
                    <a:pt x="192" y="448"/>
                    <a:pt x="282" y="448"/>
                  </a:cubicBezTo>
                  <a:close/>
                </a:path>
              </a:pathLst>
            </a:custGeom>
            <a:grpFill/>
            <a:ln>
              <a:noFill/>
            </a:ln>
            <a:effectLst/>
          </p:spPr>
          <p:txBody>
            <a:bodyPr wrap="none" anchor="ctr"/>
            <a:lstStyle/>
            <a:p>
              <a:endParaRPr lang="en-US"/>
            </a:p>
          </p:txBody>
        </p:sp>
        <p:sp>
          <p:nvSpPr>
            <p:cNvPr id="41" name="Freeform 33"/>
            <p:cNvSpPr>
              <a:spLocks noChangeArrowheads="1"/>
            </p:cNvSpPr>
            <p:nvPr/>
          </p:nvSpPr>
          <p:spPr bwMode="auto">
            <a:xfrm>
              <a:off x="5028550" y="478044"/>
              <a:ext cx="146958" cy="287471"/>
            </a:xfrm>
            <a:custGeom>
              <a:avLst/>
              <a:gdLst>
                <a:gd name="T0" fmla="*/ 127 w 504"/>
                <a:gd name="T1" fmla="*/ 981 h 982"/>
                <a:gd name="T2" fmla="*/ 0 w 504"/>
                <a:gd name="T3" fmla="*/ 981 h 982"/>
                <a:gd name="T4" fmla="*/ 0 w 504"/>
                <a:gd name="T5" fmla="*/ 0 h 982"/>
                <a:gd name="T6" fmla="*/ 127 w 504"/>
                <a:gd name="T7" fmla="*/ 0 h 982"/>
                <a:gd name="T8" fmla="*/ 127 w 504"/>
                <a:gd name="T9" fmla="*/ 533 h 982"/>
                <a:gd name="T10" fmla="*/ 283 w 504"/>
                <a:gd name="T11" fmla="*/ 445 h 982"/>
                <a:gd name="T12" fmla="*/ 503 w 504"/>
                <a:gd name="T13" fmla="*/ 699 h 982"/>
                <a:gd name="T14" fmla="*/ 503 w 504"/>
                <a:gd name="T15" fmla="*/ 981 h 982"/>
                <a:gd name="T16" fmla="*/ 376 w 504"/>
                <a:gd name="T17" fmla="*/ 981 h 982"/>
                <a:gd name="T18" fmla="*/ 376 w 504"/>
                <a:gd name="T19" fmla="*/ 699 h 982"/>
                <a:gd name="T20" fmla="*/ 254 w 504"/>
                <a:gd name="T21" fmla="*/ 550 h 982"/>
                <a:gd name="T22" fmla="*/ 130 w 504"/>
                <a:gd name="T23" fmla="*/ 697 h 982"/>
                <a:gd name="T24" fmla="*/ 130 w 504"/>
                <a:gd name="T25" fmla="*/ 981 h 982"/>
                <a:gd name="T26" fmla="*/ 127 w 504"/>
                <a:gd name="T27" fmla="*/ 981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4" h="982">
                  <a:moveTo>
                    <a:pt x="127" y="981"/>
                  </a:moveTo>
                  <a:lnTo>
                    <a:pt x="0" y="981"/>
                  </a:lnTo>
                  <a:lnTo>
                    <a:pt x="0" y="0"/>
                  </a:lnTo>
                  <a:lnTo>
                    <a:pt x="127" y="0"/>
                  </a:lnTo>
                  <a:lnTo>
                    <a:pt x="127" y="533"/>
                  </a:lnTo>
                  <a:cubicBezTo>
                    <a:pt x="156" y="485"/>
                    <a:pt x="212" y="445"/>
                    <a:pt x="283" y="445"/>
                  </a:cubicBezTo>
                  <a:cubicBezTo>
                    <a:pt x="438" y="445"/>
                    <a:pt x="503" y="544"/>
                    <a:pt x="503" y="699"/>
                  </a:cubicBezTo>
                  <a:lnTo>
                    <a:pt x="503" y="981"/>
                  </a:lnTo>
                  <a:lnTo>
                    <a:pt x="376" y="981"/>
                  </a:lnTo>
                  <a:lnTo>
                    <a:pt x="376" y="699"/>
                  </a:lnTo>
                  <a:cubicBezTo>
                    <a:pt x="376" y="595"/>
                    <a:pt x="328" y="550"/>
                    <a:pt x="254" y="550"/>
                  </a:cubicBezTo>
                  <a:cubicBezTo>
                    <a:pt x="187" y="550"/>
                    <a:pt x="130" y="595"/>
                    <a:pt x="130" y="697"/>
                  </a:cubicBezTo>
                  <a:lnTo>
                    <a:pt x="130" y="981"/>
                  </a:lnTo>
                  <a:lnTo>
                    <a:pt x="127" y="981"/>
                  </a:lnTo>
                </a:path>
              </a:pathLst>
            </a:custGeom>
            <a:grpFill/>
            <a:ln>
              <a:noFill/>
            </a:ln>
            <a:effectLst/>
          </p:spPr>
          <p:txBody>
            <a:bodyPr wrap="none" anchor="ctr"/>
            <a:lstStyle/>
            <a:p>
              <a:endParaRPr lang="en-US"/>
            </a:p>
          </p:txBody>
        </p:sp>
        <p:sp>
          <p:nvSpPr>
            <p:cNvPr id="42" name="Freeform 34"/>
            <p:cNvSpPr>
              <a:spLocks noChangeArrowheads="1"/>
            </p:cNvSpPr>
            <p:nvPr/>
          </p:nvSpPr>
          <p:spPr bwMode="auto">
            <a:xfrm>
              <a:off x="5197423" y="608244"/>
              <a:ext cx="163717" cy="162428"/>
            </a:xfrm>
            <a:custGeom>
              <a:avLst/>
              <a:gdLst>
                <a:gd name="T0" fmla="*/ 0 w 560"/>
                <a:gd name="T1" fmla="*/ 277 h 554"/>
                <a:gd name="T2" fmla="*/ 279 w 560"/>
                <a:gd name="T3" fmla="*/ 0 h 554"/>
                <a:gd name="T4" fmla="*/ 559 w 560"/>
                <a:gd name="T5" fmla="*/ 277 h 554"/>
                <a:gd name="T6" fmla="*/ 279 w 560"/>
                <a:gd name="T7" fmla="*/ 553 h 554"/>
                <a:gd name="T8" fmla="*/ 0 w 560"/>
                <a:gd name="T9" fmla="*/ 277 h 554"/>
                <a:gd name="T10" fmla="*/ 435 w 560"/>
                <a:gd name="T11" fmla="*/ 277 h 554"/>
                <a:gd name="T12" fmla="*/ 279 w 560"/>
                <a:gd name="T13" fmla="*/ 94 h 554"/>
                <a:gd name="T14" fmla="*/ 127 w 560"/>
                <a:gd name="T15" fmla="*/ 277 h 554"/>
                <a:gd name="T16" fmla="*/ 279 w 560"/>
                <a:gd name="T17" fmla="*/ 462 h 554"/>
                <a:gd name="T18" fmla="*/ 435 w 560"/>
                <a:gd name="T19" fmla="*/ 277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0" h="554">
                  <a:moveTo>
                    <a:pt x="0" y="277"/>
                  </a:moveTo>
                  <a:cubicBezTo>
                    <a:pt x="0" y="130"/>
                    <a:pt x="96" y="0"/>
                    <a:pt x="279" y="0"/>
                  </a:cubicBezTo>
                  <a:cubicBezTo>
                    <a:pt x="466" y="0"/>
                    <a:pt x="559" y="130"/>
                    <a:pt x="559" y="277"/>
                  </a:cubicBezTo>
                  <a:cubicBezTo>
                    <a:pt x="559" y="423"/>
                    <a:pt x="463" y="553"/>
                    <a:pt x="279" y="553"/>
                  </a:cubicBezTo>
                  <a:cubicBezTo>
                    <a:pt x="96" y="553"/>
                    <a:pt x="0" y="423"/>
                    <a:pt x="0" y="277"/>
                  </a:cubicBezTo>
                  <a:close/>
                  <a:moveTo>
                    <a:pt x="435" y="277"/>
                  </a:moveTo>
                  <a:cubicBezTo>
                    <a:pt x="435" y="167"/>
                    <a:pt x="367" y="94"/>
                    <a:pt x="279" y="94"/>
                  </a:cubicBezTo>
                  <a:cubicBezTo>
                    <a:pt x="195" y="94"/>
                    <a:pt x="127" y="167"/>
                    <a:pt x="127" y="277"/>
                  </a:cubicBezTo>
                  <a:cubicBezTo>
                    <a:pt x="127" y="390"/>
                    <a:pt x="192" y="462"/>
                    <a:pt x="279" y="462"/>
                  </a:cubicBezTo>
                  <a:cubicBezTo>
                    <a:pt x="367" y="462"/>
                    <a:pt x="435" y="390"/>
                    <a:pt x="435" y="277"/>
                  </a:cubicBezTo>
                  <a:close/>
                </a:path>
              </a:pathLst>
            </a:custGeom>
            <a:grpFill/>
            <a:ln>
              <a:noFill/>
            </a:ln>
            <a:effectLst/>
          </p:spPr>
          <p:txBody>
            <a:bodyPr wrap="none" anchor="ctr"/>
            <a:lstStyle/>
            <a:p>
              <a:endParaRPr lang="en-US"/>
            </a:p>
          </p:txBody>
        </p:sp>
        <p:sp>
          <p:nvSpPr>
            <p:cNvPr id="43" name="Freeform 35"/>
            <p:cNvSpPr>
              <a:spLocks noChangeArrowheads="1"/>
            </p:cNvSpPr>
            <p:nvPr/>
          </p:nvSpPr>
          <p:spPr bwMode="auto">
            <a:xfrm>
              <a:off x="3615688" y="478044"/>
              <a:ext cx="491150" cy="456344"/>
            </a:xfrm>
            <a:custGeom>
              <a:avLst/>
              <a:gdLst>
                <a:gd name="T0" fmla="*/ 798 w 1682"/>
                <a:gd name="T1" fmla="*/ 415 h 1563"/>
                <a:gd name="T2" fmla="*/ 620 w 1682"/>
                <a:gd name="T3" fmla="*/ 446 h 1563"/>
                <a:gd name="T4" fmla="*/ 327 w 1682"/>
                <a:gd name="T5" fmla="*/ 748 h 1563"/>
                <a:gd name="T6" fmla="*/ 355 w 1682"/>
                <a:gd name="T7" fmla="*/ 1221 h 1563"/>
                <a:gd name="T8" fmla="*/ 934 w 1682"/>
                <a:gd name="T9" fmla="*/ 1562 h 1563"/>
                <a:gd name="T10" fmla="*/ 1284 w 1682"/>
                <a:gd name="T11" fmla="*/ 1472 h 1563"/>
                <a:gd name="T12" fmla="*/ 1636 w 1682"/>
                <a:gd name="T13" fmla="*/ 981 h 1563"/>
                <a:gd name="T14" fmla="*/ 1498 w 1682"/>
                <a:gd name="T15" fmla="*/ 344 h 1563"/>
                <a:gd name="T16" fmla="*/ 807 w 1682"/>
                <a:gd name="T17" fmla="*/ 0 h 1563"/>
                <a:gd name="T18" fmla="*/ 50 w 1682"/>
                <a:gd name="T19" fmla="*/ 415 h 1563"/>
                <a:gd name="T20" fmla="*/ 5 w 1682"/>
                <a:gd name="T21" fmla="*/ 505 h 1563"/>
                <a:gd name="T22" fmla="*/ 5 w 1682"/>
                <a:gd name="T23" fmla="*/ 533 h 1563"/>
                <a:gd name="T24" fmla="*/ 25 w 1682"/>
                <a:gd name="T25" fmla="*/ 542 h 1563"/>
                <a:gd name="T26" fmla="*/ 25 w 1682"/>
                <a:gd name="T27" fmla="*/ 542 h 1563"/>
                <a:gd name="T28" fmla="*/ 70 w 1682"/>
                <a:gd name="T29" fmla="*/ 499 h 1563"/>
                <a:gd name="T30" fmla="*/ 403 w 1682"/>
                <a:gd name="T31" fmla="*/ 197 h 1563"/>
                <a:gd name="T32" fmla="*/ 773 w 1682"/>
                <a:gd name="T33" fmla="*/ 110 h 1563"/>
                <a:gd name="T34" fmla="*/ 1453 w 1682"/>
                <a:gd name="T35" fmla="*/ 539 h 1563"/>
                <a:gd name="T36" fmla="*/ 1450 w 1682"/>
                <a:gd name="T37" fmla="*/ 1051 h 1563"/>
                <a:gd name="T38" fmla="*/ 1120 w 1682"/>
                <a:gd name="T39" fmla="*/ 1362 h 1563"/>
                <a:gd name="T40" fmla="*/ 948 w 1682"/>
                <a:gd name="T41" fmla="*/ 1390 h 1563"/>
                <a:gd name="T42" fmla="*/ 491 w 1682"/>
                <a:gd name="T43" fmla="*/ 1048 h 1563"/>
                <a:gd name="T44" fmla="*/ 561 w 1682"/>
                <a:gd name="T45" fmla="*/ 736 h 1563"/>
                <a:gd name="T46" fmla="*/ 781 w 1682"/>
                <a:gd name="T47" fmla="*/ 626 h 1563"/>
                <a:gd name="T48" fmla="*/ 962 w 1682"/>
                <a:gd name="T49" fmla="*/ 711 h 1563"/>
                <a:gd name="T50" fmla="*/ 993 w 1682"/>
                <a:gd name="T51" fmla="*/ 838 h 1563"/>
                <a:gd name="T52" fmla="*/ 917 w 1682"/>
                <a:gd name="T53" fmla="*/ 913 h 1563"/>
                <a:gd name="T54" fmla="*/ 891 w 1682"/>
                <a:gd name="T55" fmla="*/ 905 h 1563"/>
                <a:gd name="T56" fmla="*/ 883 w 1682"/>
                <a:gd name="T57" fmla="*/ 879 h 1563"/>
                <a:gd name="T58" fmla="*/ 838 w 1682"/>
                <a:gd name="T59" fmla="*/ 818 h 1563"/>
                <a:gd name="T60" fmla="*/ 812 w 1682"/>
                <a:gd name="T61" fmla="*/ 815 h 1563"/>
                <a:gd name="T62" fmla="*/ 705 w 1682"/>
                <a:gd name="T63" fmla="*/ 922 h 1563"/>
                <a:gd name="T64" fmla="*/ 747 w 1682"/>
                <a:gd name="T65" fmla="*/ 1063 h 1563"/>
                <a:gd name="T66" fmla="*/ 934 w 1682"/>
                <a:gd name="T67" fmla="*/ 1142 h 1563"/>
                <a:gd name="T68" fmla="*/ 953 w 1682"/>
                <a:gd name="T69" fmla="*/ 1142 h 1563"/>
                <a:gd name="T70" fmla="*/ 1165 w 1682"/>
                <a:gd name="T71" fmla="*/ 1012 h 1563"/>
                <a:gd name="T72" fmla="*/ 1210 w 1682"/>
                <a:gd name="T73" fmla="*/ 705 h 1563"/>
                <a:gd name="T74" fmla="*/ 798 w 1682"/>
                <a:gd name="T75" fmla="*/ 415 h 1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2" h="1563">
                  <a:moveTo>
                    <a:pt x="798" y="415"/>
                  </a:moveTo>
                  <a:cubicBezTo>
                    <a:pt x="739" y="415"/>
                    <a:pt x="680" y="426"/>
                    <a:pt x="620" y="446"/>
                  </a:cubicBezTo>
                  <a:cubicBezTo>
                    <a:pt x="482" y="502"/>
                    <a:pt x="378" y="609"/>
                    <a:pt x="327" y="748"/>
                  </a:cubicBezTo>
                  <a:cubicBezTo>
                    <a:pt x="271" y="896"/>
                    <a:pt x="282" y="1068"/>
                    <a:pt x="355" y="1221"/>
                  </a:cubicBezTo>
                  <a:cubicBezTo>
                    <a:pt x="471" y="1435"/>
                    <a:pt x="685" y="1562"/>
                    <a:pt x="934" y="1562"/>
                  </a:cubicBezTo>
                  <a:cubicBezTo>
                    <a:pt x="1052" y="1562"/>
                    <a:pt x="1174" y="1531"/>
                    <a:pt x="1284" y="1472"/>
                  </a:cubicBezTo>
                  <a:cubicBezTo>
                    <a:pt x="1467" y="1362"/>
                    <a:pt x="1594" y="1187"/>
                    <a:pt x="1636" y="981"/>
                  </a:cubicBezTo>
                  <a:cubicBezTo>
                    <a:pt x="1681" y="764"/>
                    <a:pt x="1634" y="530"/>
                    <a:pt x="1498" y="344"/>
                  </a:cubicBezTo>
                  <a:cubicBezTo>
                    <a:pt x="1334" y="127"/>
                    <a:pt x="1083" y="0"/>
                    <a:pt x="807" y="0"/>
                  </a:cubicBezTo>
                  <a:cubicBezTo>
                    <a:pt x="496" y="0"/>
                    <a:pt x="214" y="155"/>
                    <a:pt x="50" y="415"/>
                  </a:cubicBezTo>
                  <a:cubicBezTo>
                    <a:pt x="33" y="440"/>
                    <a:pt x="14" y="474"/>
                    <a:pt x="5" y="505"/>
                  </a:cubicBezTo>
                  <a:cubicBezTo>
                    <a:pt x="2" y="511"/>
                    <a:pt x="0" y="525"/>
                    <a:pt x="5" y="533"/>
                  </a:cubicBezTo>
                  <a:cubicBezTo>
                    <a:pt x="11" y="539"/>
                    <a:pt x="22" y="542"/>
                    <a:pt x="25" y="542"/>
                  </a:cubicBezTo>
                  <a:lnTo>
                    <a:pt x="25" y="542"/>
                  </a:lnTo>
                  <a:cubicBezTo>
                    <a:pt x="39" y="542"/>
                    <a:pt x="53" y="527"/>
                    <a:pt x="70" y="499"/>
                  </a:cubicBezTo>
                  <a:cubicBezTo>
                    <a:pt x="166" y="364"/>
                    <a:pt x="276" y="265"/>
                    <a:pt x="403" y="197"/>
                  </a:cubicBezTo>
                  <a:cubicBezTo>
                    <a:pt x="516" y="138"/>
                    <a:pt x="646" y="110"/>
                    <a:pt x="773" y="110"/>
                  </a:cubicBezTo>
                  <a:cubicBezTo>
                    <a:pt x="1075" y="110"/>
                    <a:pt x="1334" y="274"/>
                    <a:pt x="1453" y="539"/>
                  </a:cubicBezTo>
                  <a:cubicBezTo>
                    <a:pt x="1521" y="705"/>
                    <a:pt x="1521" y="893"/>
                    <a:pt x="1450" y="1051"/>
                  </a:cubicBezTo>
                  <a:cubicBezTo>
                    <a:pt x="1385" y="1198"/>
                    <a:pt x="1269" y="1308"/>
                    <a:pt x="1120" y="1362"/>
                  </a:cubicBezTo>
                  <a:cubicBezTo>
                    <a:pt x="1063" y="1381"/>
                    <a:pt x="1007" y="1390"/>
                    <a:pt x="948" y="1390"/>
                  </a:cubicBezTo>
                  <a:cubicBezTo>
                    <a:pt x="722" y="1390"/>
                    <a:pt x="539" y="1252"/>
                    <a:pt x="491" y="1048"/>
                  </a:cubicBezTo>
                  <a:cubicBezTo>
                    <a:pt x="468" y="938"/>
                    <a:pt x="496" y="818"/>
                    <a:pt x="561" y="736"/>
                  </a:cubicBezTo>
                  <a:cubicBezTo>
                    <a:pt x="601" y="688"/>
                    <a:pt x="671" y="629"/>
                    <a:pt x="781" y="626"/>
                  </a:cubicBezTo>
                  <a:cubicBezTo>
                    <a:pt x="852" y="626"/>
                    <a:pt x="922" y="660"/>
                    <a:pt x="962" y="711"/>
                  </a:cubicBezTo>
                  <a:cubicBezTo>
                    <a:pt x="993" y="748"/>
                    <a:pt x="1001" y="793"/>
                    <a:pt x="993" y="838"/>
                  </a:cubicBezTo>
                  <a:cubicBezTo>
                    <a:pt x="984" y="871"/>
                    <a:pt x="948" y="913"/>
                    <a:pt x="917" y="913"/>
                  </a:cubicBezTo>
                  <a:cubicBezTo>
                    <a:pt x="908" y="913"/>
                    <a:pt x="900" y="910"/>
                    <a:pt x="891" y="905"/>
                  </a:cubicBezTo>
                  <a:cubicBezTo>
                    <a:pt x="886" y="899"/>
                    <a:pt x="883" y="890"/>
                    <a:pt x="883" y="879"/>
                  </a:cubicBezTo>
                  <a:cubicBezTo>
                    <a:pt x="880" y="859"/>
                    <a:pt x="877" y="832"/>
                    <a:pt x="838" y="818"/>
                  </a:cubicBezTo>
                  <a:cubicBezTo>
                    <a:pt x="829" y="815"/>
                    <a:pt x="821" y="815"/>
                    <a:pt x="812" y="815"/>
                  </a:cubicBezTo>
                  <a:cubicBezTo>
                    <a:pt x="756" y="815"/>
                    <a:pt x="716" y="868"/>
                    <a:pt x="705" y="922"/>
                  </a:cubicBezTo>
                  <a:cubicBezTo>
                    <a:pt x="699" y="972"/>
                    <a:pt x="714" y="1023"/>
                    <a:pt x="747" y="1063"/>
                  </a:cubicBezTo>
                  <a:cubicBezTo>
                    <a:pt x="790" y="1111"/>
                    <a:pt x="860" y="1142"/>
                    <a:pt x="934" y="1142"/>
                  </a:cubicBezTo>
                  <a:cubicBezTo>
                    <a:pt x="939" y="1142"/>
                    <a:pt x="945" y="1142"/>
                    <a:pt x="953" y="1142"/>
                  </a:cubicBezTo>
                  <a:cubicBezTo>
                    <a:pt x="1041" y="1130"/>
                    <a:pt x="1117" y="1085"/>
                    <a:pt x="1165" y="1012"/>
                  </a:cubicBezTo>
                  <a:cubicBezTo>
                    <a:pt x="1222" y="927"/>
                    <a:pt x="1238" y="812"/>
                    <a:pt x="1210" y="705"/>
                  </a:cubicBezTo>
                  <a:cubicBezTo>
                    <a:pt x="1157" y="530"/>
                    <a:pt x="993" y="415"/>
                    <a:pt x="798" y="41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7403106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0" name="AutoShape 42"/>
          <p:cNvSpPr>
            <a:spLocks noChangeAspect="1" noChangeArrowheads="1" noTextEdit="1"/>
          </p:cNvSpPr>
          <p:nvPr/>
        </p:nvSpPr>
        <p:spPr bwMode="auto">
          <a:xfrm>
            <a:off x="-2081054" y="-12701"/>
            <a:ext cx="11241148"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3" name="Text Placeholder 53"/>
          <p:cNvSpPr>
            <a:spLocks noGrp="1"/>
          </p:cNvSpPr>
          <p:nvPr>
            <p:ph type="body" idx="1"/>
          </p:nvPr>
        </p:nvSpPr>
        <p:spPr>
          <a:xfrm>
            <a:off x="264160" y="967575"/>
            <a:ext cx="8584006" cy="1961306"/>
          </a:xfrm>
          <a:prstGeom prst="rect">
            <a:avLst/>
          </a:prstGeom>
        </p:spPr>
        <p:txBody>
          <a:bodyPr vert="horz" wrap="square" lIns="91440" tIns="45720" rIns="91440" bIns="4572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5" name="TextBox 34"/>
          <p:cNvSpPr txBox="1"/>
          <p:nvPr/>
        </p:nvSpPr>
        <p:spPr>
          <a:xfrm>
            <a:off x="5175046" y="4911221"/>
            <a:ext cx="3929281" cy="215444"/>
          </a:xfrm>
          <a:prstGeom prst="rect">
            <a:avLst/>
          </a:prstGeom>
          <a:noFill/>
        </p:spPr>
        <p:txBody>
          <a:bodyPr wrap="none" rtlCol="0">
            <a:spAutoFit/>
          </a:bodyPr>
          <a:lstStyle/>
          <a:p>
            <a:pPr algn="r"/>
            <a:r>
              <a:rPr lang="en-US" sz="800" kern="1200" dirty="0" smtClean="0">
                <a:solidFill>
                  <a:schemeClr val="bg2">
                    <a:lumMod val="75000"/>
                    <a:alpha val="50000"/>
                  </a:schemeClr>
                </a:solidFill>
                <a:latin typeface="+mn-lt"/>
                <a:ea typeface="+mn-ea"/>
                <a:cs typeface="+mn-cs"/>
              </a:rPr>
              <a:t>© 2015, </a:t>
            </a:r>
            <a:r>
              <a:rPr lang="en-US" sz="800" kern="1200" dirty="0" err="1" smtClean="0">
                <a:solidFill>
                  <a:schemeClr val="bg2">
                    <a:lumMod val="75000"/>
                    <a:alpha val="50000"/>
                  </a:schemeClr>
                </a:solidFill>
                <a:latin typeface="+mn-lt"/>
                <a:ea typeface="+mn-ea"/>
                <a:cs typeface="+mn-cs"/>
              </a:rPr>
              <a:t>Pentaho</a:t>
            </a:r>
            <a:r>
              <a:rPr lang="en-US" sz="800" kern="1200" dirty="0" smtClean="0">
                <a:solidFill>
                  <a:schemeClr val="bg2">
                    <a:lumMod val="75000"/>
                    <a:alpha val="50000"/>
                  </a:schemeClr>
                </a:solidFill>
                <a:latin typeface="+mn-lt"/>
                <a:ea typeface="+mn-ea"/>
                <a:cs typeface="+mn-cs"/>
              </a:rPr>
              <a:t>. All rights reserved. </a:t>
            </a:r>
            <a:r>
              <a:rPr lang="en-US" sz="800" kern="1200" dirty="0" err="1" smtClean="0">
                <a:solidFill>
                  <a:schemeClr val="bg2">
                    <a:lumMod val="75000"/>
                    <a:alpha val="50000"/>
                  </a:schemeClr>
                </a:solidFill>
                <a:latin typeface="+mn-lt"/>
                <a:ea typeface="+mn-ea"/>
                <a:cs typeface="+mn-cs"/>
              </a:rPr>
              <a:t>pentaho.com</a:t>
            </a:r>
            <a:r>
              <a:rPr lang="en-US" sz="800" kern="1200" dirty="0" smtClean="0">
                <a:solidFill>
                  <a:schemeClr val="bg2">
                    <a:lumMod val="75000"/>
                    <a:alpha val="50000"/>
                  </a:schemeClr>
                </a:solidFill>
                <a:latin typeface="+mn-lt"/>
                <a:ea typeface="+mn-ea"/>
                <a:cs typeface="+mn-cs"/>
              </a:rPr>
              <a:t>. Worldwide +1 (866) 660-7555</a:t>
            </a:r>
          </a:p>
        </p:txBody>
      </p:sp>
      <p:sp>
        <p:nvSpPr>
          <p:cNvPr id="16" name="Title Placeholder 1"/>
          <p:cNvSpPr>
            <a:spLocks noGrp="1"/>
          </p:cNvSpPr>
          <p:nvPr>
            <p:ph type="title"/>
          </p:nvPr>
        </p:nvSpPr>
        <p:spPr>
          <a:xfrm>
            <a:off x="264160" y="53113"/>
            <a:ext cx="6520607" cy="732441"/>
          </a:xfrm>
          <a:prstGeom prst="rect">
            <a:avLst/>
          </a:prstGeom>
        </p:spPr>
        <p:txBody>
          <a:bodyPr vert="horz" lIns="91440" tIns="0" rIns="91440" bIns="0" rtlCol="0" anchor="ctr">
            <a:normAutofit/>
          </a:bodyPr>
          <a:lstStyle/>
          <a:p>
            <a:pPr lvl="0"/>
            <a:r>
              <a:rPr lang="en-US" dirty="0" smtClean="0"/>
              <a:t>Click to edit Master title style</a:t>
            </a:r>
            <a:endParaRPr lang="en-US" dirty="0"/>
          </a:p>
        </p:txBody>
      </p:sp>
      <p:sp>
        <p:nvSpPr>
          <p:cNvPr id="37" name="TextBox 36"/>
          <p:cNvSpPr txBox="1"/>
          <p:nvPr/>
        </p:nvSpPr>
        <p:spPr>
          <a:xfrm>
            <a:off x="1611" y="4915450"/>
            <a:ext cx="312906" cy="215444"/>
          </a:xfrm>
          <a:prstGeom prst="rect">
            <a:avLst/>
          </a:prstGeom>
          <a:noFill/>
        </p:spPr>
        <p:txBody>
          <a:bodyPr wrap="none" rtlCol="0">
            <a:spAutoFit/>
          </a:bodyPr>
          <a:lstStyle/>
          <a:p>
            <a:pPr algn="l"/>
            <a:fld id="{111F478C-84AE-4601-9BE4-60468A3A6C06}" type="slidenum">
              <a:rPr lang="en-US" sz="800" smtClean="0">
                <a:solidFill>
                  <a:schemeClr val="tx1">
                    <a:alpha val="50000"/>
                  </a:schemeClr>
                </a:solidFill>
                <a:latin typeface="+mj-lt"/>
              </a:rPr>
              <a:pPr algn="l"/>
              <a:t>‹#›</a:t>
            </a:fld>
            <a:endParaRPr lang="en-US" sz="800" dirty="0">
              <a:solidFill>
                <a:schemeClr val="tx1">
                  <a:alpha val="50000"/>
                </a:schemeClr>
              </a:solidFill>
              <a:latin typeface="+mj-lt"/>
            </a:endParaRPr>
          </a:p>
        </p:txBody>
      </p:sp>
      <p:cxnSp>
        <p:nvCxnSpPr>
          <p:cNvPr id="9" name="Straight Connector 8"/>
          <p:cNvCxnSpPr/>
          <p:nvPr/>
        </p:nvCxnSpPr>
        <p:spPr>
          <a:xfrm>
            <a:off x="0" y="800582"/>
            <a:ext cx="9144000" cy="1588"/>
          </a:xfrm>
          <a:prstGeom prst="line">
            <a:avLst/>
          </a:prstGeom>
          <a:ln w="15875" cap="flat" cmpd="sng" algn="ctr">
            <a:solidFill>
              <a:srgbClr val="7F7F7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 name="Picture 1" descr="pentaho color logo.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6925016" y="104359"/>
            <a:ext cx="1990001" cy="579803"/>
          </a:xfrm>
          <a:prstGeom prst="rect">
            <a:avLst/>
          </a:prstGeom>
        </p:spPr>
      </p:pic>
    </p:spTree>
    <p:extLst>
      <p:ext uri="{BB962C8B-B14F-4D97-AF65-F5344CB8AC3E}">
        <p14:creationId xmlns:p14="http://schemas.microsoft.com/office/powerpoint/2010/main" val="3141426116"/>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07" r:id="rId3"/>
    <p:sldLayoutId id="2147483712" r:id="rId4"/>
    <p:sldLayoutId id="2147483691" r:id="rId5"/>
    <p:sldLayoutId id="2147483715" r:id="rId6"/>
    <p:sldLayoutId id="2147483654" r:id="rId7"/>
    <p:sldLayoutId id="2147483669" r:id="rId8"/>
    <p:sldLayoutId id="2147483711" r:id="rId9"/>
    <p:sldLayoutId id="2147483716" r:id="rId10"/>
    <p:sldLayoutId id="2147483717" r:id="rId11"/>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hf hdr="0" ftr="0" dt="0"/>
  <p:txStyles>
    <p:titleStyle>
      <a:lvl1pPr algn="l" defTabSz="914400" rtl="0" eaLnBrk="1" latinLnBrk="0" hangingPunct="1">
        <a:lnSpc>
          <a:spcPct val="85000"/>
        </a:lnSpc>
        <a:spcBef>
          <a:spcPct val="0"/>
        </a:spcBef>
        <a:buNone/>
        <a:defRPr lang="en-US" sz="2400" b="1" kern="1200" cap="none" dirty="0" smtClean="0">
          <a:solidFill>
            <a:srgbClr val="094794"/>
          </a:solidFill>
          <a:latin typeface="+mj-lt"/>
          <a:ea typeface="+mj-ea"/>
          <a:cs typeface="+mj-cs"/>
        </a:defRPr>
      </a:lvl1pPr>
    </p:titleStyle>
    <p:bodyStyle>
      <a:lvl1pPr marL="280988" indent="-280988" algn="l" defTabSz="914400" rtl="0" eaLnBrk="1" latinLnBrk="0" hangingPunct="1">
        <a:lnSpc>
          <a:spcPct val="100000"/>
        </a:lnSpc>
        <a:spcBef>
          <a:spcPts val="1200"/>
        </a:spcBef>
        <a:spcAft>
          <a:spcPts val="600"/>
        </a:spcAft>
        <a:buClr>
          <a:schemeClr val="accent5"/>
        </a:buClr>
        <a:buFont typeface="Wingdings" charset="2"/>
        <a:buChar char="§"/>
        <a:defRPr lang="en-US" sz="22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20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1" Type="http://schemas.openxmlformats.org/officeDocument/2006/relationships/image" Target="../media/image20.png"/><Relationship Id="rId12" Type="http://schemas.openxmlformats.org/officeDocument/2006/relationships/image" Target="../media/image21.emf"/><Relationship Id="rId13" Type="http://schemas.openxmlformats.org/officeDocument/2006/relationships/image" Target="../media/image22.emf"/><Relationship Id="rId14" Type="http://schemas.openxmlformats.org/officeDocument/2006/relationships/image" Target="../media/image23.emf"/><Relationship Id="rId15" Type="http://schemas.openxmlformats.org/officeDocument/2006/relationships/image" Target="../media/image24.png"/><Relationship Id="rId16" Type="http://schemas.openxmlformats.org/officeDocument/2006/relationships/image" Target="../media/image25.emf"/><Relationship Id="rId17" Type="http://schemas.openxmlformats.org/officeDocument/2006/relationships/image" Target="../media/image26.png"/><Relationship Id="rId18" Type="http://schemas.openxmlformats.org/officeDocument/2006/relationships/image" Target="../media/image27.png"/><Relationship Id="rId19" Type="http://schemas.openxmlformats.org/officeDocument/2006/relationships/image" Target="../media/image28.png"/><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2.emf"/><Relationship Id="rId4" Type="http://schemas.openxmlformats.org/officeDocument/2006/relationships/image" Target="../media/image13.emf"/><Relationship Id="rId5" Type="http://schemas.openxmlformats.org/officeDocument/2006/relationships/image" Target="../media/image14.emf"/><Relationship Id="rId6" Type="http://schemas.openxmlformats.org/officeDocument/2006/relationships/image" Target="../media/image15.emf"/><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image" Target="../media/image19.png"/></Relationships>
</file>

<file path=ppt/slides/_rels/slide12.xml.rels><?xml version="1.0" encoding="UTF-8" standalone="yes"?>
<Relationships xmlns="http://schemas.openxmlformats.org/package/2006/relationships"><Relationship Id="rId9" Type="http://schemas.openxmlformats.org/officeDocument/2006/relationships/image" Target="../media/image36.png"/><Relationship Id="rId20" Type="http://schemas.openxmlformats.org/officeDocument/2006/relationships/image" Target="../media/image47.png"/><Relationship Id="rId21" Type="http://schemas.openxmlformats.org/officeDocument/2006/relationships/image" Target="../media/image48.png"/><Relationship Id="rId22" Type="http://schemas.openxmlformats.org/officeDocument/2006/relationships/image" Target="../media/image49.png"/><Relationship Id="rId23" Type="http://schemas.openxmlformats.org/officeDocument/2006/relationships/image" Target="../media/image50.png"/><Relationship Id="rId24" Type="http://schemas.openxmlformats.org/officeDocument/2006/relationships/image" Target="../media/image51.png"/><Relationship Id="rId10" Type="http://schemas.openxmlformats.org/officeDocument/2006/relationships/image" Target="../media/image37.png"/><Relationship Id="rId11" Type="http://schemas.openxmlformats.org/officeDocument/2006/relationships/image" Target="../media/image38.png"/><Relationship Id="rId12" Type="http://schemas.openxmlformats.org/officeDocument/2006/relationships/image" Target="../media/image39.png"/><Relationship Id="rId13" Type="http://schemas.openxmlformats.org/officeDocument/2006/relationships/image" Target="../media/image40.png"/><Relationship Id="rId14" Type="http://schemas.openxmlformats.org/officeDocument/2006/relationships/image" Target="../media/image41.png"/><Relationship Id="rId15" Type="http://schemas.openxmlformats.org/officeDocument/2006/relationships/image" Target="../media/image42.png"/><Relationship Id="rId16" Type="http://schemas.openxmlformats.org/officeDocument/2006/relationships/image" Target="../media/image43.png"/><Relationship Id="rId17" Type="http://schemas.openxmlformats.org/officeDocument/2006/relationships/image" Target="../media/image44.png"/><Relationship Id="rId18" Type="http://schemas.openxmlformats.org/officeDocument/2006/relationships/image" Target="../media/image45.png"/><Relationship Id="rId19" Type="http://schemas.openxmlformats.org/officeDocument/2006/relationships/image" Target="../media/image46.png"/><Relationship Id="rId1" Type="http://schemas.openxmlformats.org/officeDocument/2006/relationships/slideLayout" Target="../slideLayouts/slideLayout7.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3" Type="http://schemas.openxmlformats.org/officeDocument/2006/relationships/image" Target="../media/image55.jpeg"/><Relationship Id="rId4" Type="http://schemas.openxmlformats.org/officeDocument/2006/relationships/image" Target="../media/image56.jpeg"/><Relationship Id="rId5" Type="http://schemas.openxmlformats.org/officeDocument/2006/relationships/image" Target="../media/image57.jpeg"/><Relationship Id="rId6" Type="http://schemas.openxmlformats.org/officeDocument/2006/relationships/image" Target="../media/image58.jpeg"/><Relationship Id="rId7" Type="http://schemas.openxmlformats.org/officeDocument/2006/relationships/image" Target="../media/image59.png"/><Relationship Id="rId8" Type="http://schemas.openxmlformats.org/officeDocument/2006/relationships/image" Target="../media/image60.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image" Target="../media/image65.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6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67.jpeg"/></Relationships>
</file>

<file path=ppt/slides/_rels/slide19.xml.rels><?xml version="1.0" encoding="UTF-8" standalone="yes"?>
<Relationships xmlns="http://schemas.openxmlformats.org/package/2006/relationships"><Relationship Id="rId9" Type="http://schemas.openxmlformats.org/officeDocument/2006/relationships/image" Target="../media/image74.jpeg"/><Relationship Id="rId20" Type="http://schemas.openxmlformats.org/officeDocument/2006/relationships/image" Target="../media/image85.png"/><Relationship Id="rId10" Type="http://schemas.openxmlformats.org/officeDocument/2006/relationships/image" Target="../media/image75.jpeg"/><Relationship Id="rId11" Type="http://schemas.openxmlformats.org/officeDocument/2006/relationships/image" Target="../media/image76.jpeg"/><Relationship Id="rId12" Type="http://schemas.openxmlformats.org/officeDocument/2006/relationships/image" Target="../media/image77.png"/><Relationship Id="rId13" Type="http://schemas.openxmlformats.org/officeDocument/2006/relationships/image" Target="../media/image78.png"/><Relationship Id="rId14" Type="http://schemas.openxmlformats.org/officeDocument/2006/relationships/image" Target="../media/image79.png"/><Relationship Id="rId15" Type="http://schemas.openxmlformats.org/officeDocument/2006/relationships/image" Target="../media/image80.png"/><Relationship Id="rId16" Type="http://schemas.openxmlformats.org/officeDocument/2006/relationships/image" Target="../media/image81.png"/><Relationship Id="rId17" Type="http://schemas.openxmlformats.org/officeDocument/2006/relationships/image" Target="../media/image82.png"/><Relationship Id="rId18" Type="http://schemas.openxmlformats.org/officeDocument/2006/relationships/image" Target="../media/image83.png"/><Relationship Id="rId19" Type="http://schemas.openxmlformats.org/officeDocument/2006/relationships/image" Target="../media/image84.png"/><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68.jpeg"/><Relationship Id="rId4" Type="http://schemas.openxmlformats.org/officeDocument/2006/relationships/image" Target="../media/image69.jpeg"/><Relationship Id="rId5" Type="http://schemas.openxmlformats.org/officeDocument/2006/relationships/image" Target="../media/image70.jpeg"/><Relationship Id="rId6" Type="http://schemas.openxmlformats.org/officeDocument/2006/relationships/image" Target="../media/image71.jpeg"/><Relationship Id="rId7" Type="http://schemas.openxmlformats.org/officeDocument/2006/relationships/image" Target="../media/image72.jpeg"/><Relationship Id="rId8" Type="http://schemas.openxmlformats.org/officeDocument/2006/relationships/image" Target="../media/image7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1" Type="http://schemas.openxmlformats.org/officeDocument/2006/relationships/image" Target="../media/image97.png"/><Relationship Id="rId12" Type="http://schemas.openxmlformats.org/officeDocument/2006/relationships/image" Target="../media/image98.jpeg"/><Relationship Id="rId13" Type="http://schemas.openxmlformats.org/officeDocument/2006/relationships/image" Target="../media/image99.jpeg"/><Relationship Id="rId14" Type="http://schemas.openxmlformats.org/officeDocument/2006/relationships/image" Target="../media/image100.png"/><Relationship Id="rId15" Type="http://schemas.openxmlformats.org/officeDocument/2006/relationships/image" Target="../media/image101.png"/><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89.png"/><Relationship Id="rId4" Type="http://schemas.openxmlformats.org/officeDocument/2006/relationships/image" Target="../media/image90.jpeg"/><Relationship Id="rId5" Type="http://schemas.openxmlformats.org/officeDocument/2006/relationships/image" Target="../media/image91.emf"/><Relationship Id="rId6" Type="http://schemas.openxmlformats.org/officeDocument/2006/relationships/image" Target="../media/image92.jpeg"/><Relationship Id="rId7" Type="http://schemas.openxmlformats.org/officeDocument/2006/relationships/image" Target="../media/image93.png"/><Relationship Id="rId8" Type="http://schemas.openxmlformats.org/officeDocument/2006/relationships/image" Target="../media/image94.jpeg"/><Relationship Id="rId9" Type="http://schemas.openxmlformats.org/officeDocument/2006/relationships/image" Target="../media/image95.png"/><Relationship Id="rId10" Type="http://schemas.openxmlformats.org/officeDocument/2006/relationships/image" Target="../media/image96.png"/></Relationships>
</file>

<file path=ppt/slides/_rels/slide22.xml.rels><?xml version="1.0" encoding="UTF-8" standalone="yes"?>
<Relationships xmlns="http://schemas.openxmlformats.org/package/2006/relationships"><Relationship Id="rId3" Type="http://schemas.openxmlformats.org/officeDocument/2006/relationships/image" Target="../media/image102.jpeg"/><Relationship Id="rId4" Type="http://schemas.openxmlformats.org/officeDocument/2006/relationships/image" Target="../media/image103.png"/><Relationship Id="rId5" Type="http://schemas.openxmlformats.org/officeDocument/2006/relationships/image" Target="../media/image104.png"/><Relationship Id="rId6" Type="http://schemas.openxmlformats.org/officeDocument/2006/relationships/image" Target="../media/image105.jpeg"/><Relationship Id="rId7" Type="http://schemas.openxmlformats.org/officeDocument/2006/relationships/image" Target="../media/image106.jpeg"/><Relationship Id="rId8" Type="http://schemas.openxmlformats.org/officeDocument/2006/relationships/image" Target="../media/image107.jpeg"/><Relationship Id="rId9" Type="http://schemas.openxmlformats.org/officeDocument/2006/relationships/image" Target="../media/image108.jpeg"/><Relationship Id="rId10" Type="http://schemas.openxmlformats.org/officeDocument/2006/relationships/image" Target="../media/image109.jpe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Pentaho Update</a:t>
            </a:r>
            <a:endParaRPr lang="en-US" dirty="0"/>
          </a:p>
        </p:txBody>
      </p:sp>
      <p:sp>
        <p:nvSpPr>
          <p:cNvPr id="3" name="Subtitle 2"/>
          <p:cNvSpPr>
            <a:spLocks noGrp="1"/>
          </p:cNvSpPr>
          <p:nvPr>
            <p:ph type="subTitle" idx="1"/>
          </p:nvPr>
        </p:nvSpPr>
        <p:spPr>
          <a:xfrm>
            <a:off x="4047076" y="3299833"/>
            <a:ext cx="4633157" cy="646331"/>
          </a:xfrm>
        </p:spPr>
        <p:txBody>
          <a:bodyPr/>
          <a:lstStyle/>
          <a:p>
            <a:r>
              <a:rPr lang="en-US" dirty="0" smtClean="0"/>
              <a:t>Bob Kemper</a:t>
            </a:r>
          </a:p>
          <a:p>
            <a:r>
              <a:rPr lang="en-US" dirty="0" smtClean="0"/>
              <a:t>EVP Engineering, Pentaho</a:t>
            </a:r>
            <a:endParaRPr lang="en-US" dirty="0"/>
          </a:p>
        </p:txBody>
      </p:sp>
    </p:spTree>
    <p:extLst>
      <p:ext uri="{BB962C8B-B14F-4D97-AF65-F5344CB8AC3E}">
        <p14:creationId xmlns:p14="http://schemas.microsoft.com/office/powerpoint/2010/main" val="3162778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49250" y="1555731"/>
            <a:ext cx="8408403" cy="3079932"/>
          </a:xfrm>
          <a:prstGeom prst="roundRect">
            <a:avLst>
              <a:gd name="adj" fmla="val 8332"/>
            </a:avLst>
          </a:prstGeom>
          <a:solidFill>
            <a:schemeClr val="bg1">
              <a:lumMod val="8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err="1">
              <a:solidFill>
                <a:schemeClr val="tx1"/>
              </a:solidFill>
            </a:endParaRPr>
          </a:p>
        </p:txBody>
      </p:sp>
      <p:sp>
        <p:nvSpPr>
          <p:cNvPr id="2" name="Title 1"/>
          <p:cNvSpPr>
            <a:spLocks noGrp="1"/>
          </p:cNvSpPr>
          <p:nvPr>
            <p:ph type="title"/>
          </p:nvPr>
        </p:nvSpPr>
        <p:spPr/>
        <p:txBody>
          <a:bodyPr/>
          <a:lstStyle/>
          <a:p>
            <a:r>
              <a:rPr lang="en-US" dirty="0" smtClean="0"/>
              <a:t>Pentaho is Architected for the Future</a:t>
            </a:r>
            <a:endParaRPr lang="en-US" dirty="0"/>
          </a:p>
        </p:txBody>
      </p:sp>
      <p:sp>
        <p:nvSpPr>
          <p:cNvPr id="20" name="Rounded Rectangle 19"/>
          <p:cNvSpPr/>
          <p:nvPr/>
        </p:nvSpPr>
        <p:spPr>
          <a:xfrm>
            <a:off x="687000" y="1790700"/>
            <a:ext cx="7814859" cy="1618483"/>
          </a:xfrm>
          <a:prstGeom prst="roundRect">
            <a:avLst/>
          </a:prstGeom>
          <a:solidFill>
            <a:schemeClr val="bg1">
              <a:lumMod val="75000"/>
            </a:schemeClr>
          </a:solidFill>
          <a:ln w="571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err="1">
              <a:solidFill>
                <a:schemeClr val="tx1"/>
              </a:solidFill>
              <a:latin typeface="Open Sans"/>
              <a:cs typeface="Open Sans"/>
            </a:endParaRPr>
          </a:p>
        </p:txBody>
      </p:sp>
      <p:sp>
        <p:nvSpPr>
          <p:cNvPr id="5" name="Rectangle 4"/>
          <p:cNvSpPr/>
          <p:nvPr/>
        </p:nvSpPr>
        <p:spPr>
          <a:xfrm>
            <a:off x="1186338" y="1972623"/>
            <a:ext cx="3232542" cy="1175657"/>
          </a:xfrm>
          <a:prstGeom prst="rect">
            <a:avLst/>
          </a:prstGeom>
          <a:solidFill>
            <a:schemeClr val="accent2"/>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t"/>
          <a:lstStyle/>
          <a:p>
            <a:pPr algn="ctr"/>
            <a:r>
              <a:rPr lang="en-US" b="1" dirty="0" smtClean="0">
                <a:solidFill>
                  <a:schemeClr val="bg1"/>
                </a:solidFill>
                <a:latin typeface="Open Sans"/>
                <a:cs typeface="Open Sans"/>
              </a:rPr>
              <a:t>Data Integration</a:t>
            </a:r>
            <a:endParaRPr lang="en-US" b="1" dirty="0">
              <a:solidFill>
                <a:schemeClr val="bg1"/>
              </a:solidFill>
              <a:latin typeface="Open Sans"/>
              <a:cs typeface="Open Sans"/>
            </a:endParaRPr>
          </a:p>
        </p:txBody>
      </p:sp>
      <p:sp>
        <p:nvSpPr>
          <p:cNvPr id="10" name="Rectangle 9"/>
          <p:cNvSpPr/>
          <p:nvPr/>
        </p:nvSpPr>
        <p:spPr>
          <a:xfrm>
            <a:off x="1186339" y="2734626"/>
            <a:ext cx="1122552" cy="419877"/>
          </a:xfrm>
          <a:prstGeom prst="rect">
            <a:avLst/>
          </a:prstGeom>
          <a:solidFill>
            <a:schemeClr val="accent2"/>
          </a:solidFill>
          <a:ln>
            <a:solidFill>
              <a:srgbClr val="A6A6A6"/>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smtClean="0">
                <a:solidFill>
                  <a:srgbClr val="FFFFFF"/>
                </a:solidFill>
                <a:latin typeface="Open Sans"/>
                <a:cs typeface="Open Sans"/>
              </a:rPr>
              <a:t>Big Data</a:t>
            </a:r>
            <a:endParaRPr lang="en-US" dirty="0">
              <a:solidFill>
                <a:srgbClr val="FFFFFF"/>
              </a:solidFill>
              <a:latin typeface="Open Sans"/>
              <a:cs typeface="Open Sans"/>
            </a:endParaRPr>
          </a:p>
        </p:txBody>
      </p:sp>
      <p:sp>
        <p:nvSpPr>
          <p:cNvPr id="11" name="Rectangle 10"/>
          <p:cNvSpPr/>
          <p:nvPr/>
        </p:nvSpPr>
        <p:spPr>
          <a:xfrm>
            <a:off x="3363885" y="2734626"/>
            <a:ext cx="1054995" cy="419877"/>
          </a:xfrm>
          <a:prstGeom prst="rect">
            <a:avLst/>
          </a:prstGeom>
          <a:solidFill>
            <a:schemeClr val="accent2"/>
          </a:solidFill>
          <a:ln>
            <a:solidFill>
              <a:srgbClr val="A6A6A6"/>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smtClean="0">
                <a:solidFill>
                  <a:srgbClr val="FFFFFF"/>
                </a:solidFill>
                <a:latin typeface="Open Sans"/>
                <a:cs typeface="Open Sans"/>
              </a:rPr>
              <a:t>Other</a:t>
            </a:r>
            <a:endParaRPr lang="en-US" dirty="0">
              <a:solidFill>
                <a:srgbClr val="FFFFFF"/>
              </a:solidFill>
              <a:latin typeface="Open Sans"/>
              <a:cs typeface="Open Sans"/>
            </a:endParaRPr>
          </a:p>
        </p:txBody>
      </p:sp>
      <p:sp>
        <p:nvSpPr>
          <p:cNvPr id="12" name="Rectangle 11"/>
          <p:cNvSpPr/>
          <p:nvPr/>
        </p:nvSpPr>
        <p:spPr>
          <a:xfrm>
            <a:off x="2308890" y="2734791"/>
            <a:ext cx="1054995" cy="419877"/>
          </a:xfrm>
          <a:prstGeom prst="rect">
            <a:avLst/>
          </a:prstGeom>
          <a:solidFill>
            <a:schemeClr val="accent2"/>
          </a:solidFill>
          <a:ln>
            <a:solidFill>
              <a:srgbClr val="A6A6A6"/>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smtClean="0">
                <a:solidFill>
                  <a:srgbClr val="FFFFFF"/>
                </a:solidFill>
                <a:latin typeface="Open Sans"/>
                <a:cs typeface="Open Sans"/>
              </a:rPr>
              <a:t>Data Warehouse</a:t>
            </a:r>
            <a:endParaRPr lang="en-US" sz="1400" dirty="0">
              <a:solidFill>
                <a:srgbClr val="FFFFFF"/>
              </a:solidFill>
              <a:latin typeface="Open Sans"/>
              <a:cs typeface="Open Sans"/>
            </a:endParaRPr>
          </a:p>
        </p:txBody>
      </p:sp>
      <p:sp>
        <p:nvSpPr>
          <p:cNvPr id="13" name="Rectangle 12"/>
          <p:cNvSpPr/>
          <p:nvPr/>
        </p:nvSpPr>
        <p:spPr>
          <a:xfrm>
            <a:off x="1186338" y="2399685"/>
            <a:ext cx="3232541" cy="336110"/>
          </a:xfrm>
          <a:prstGeom prst="rect">
            <a:avLst/>
          </a:prstGeom>
          <a:solidFill>
            <a:schemeClr val="accent2"/>
          </a:solidFill>
          <a:ln>
            <a:solidFill>
              <a:srgbClr val="A6A6A6"/>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smtClean="0">
                <a:solidFill>
                  <a:srgbClr val="FFFFFF"/>
                </a:solidFill>
                <a:latin typeface="Open Sans"/>
                <a:cs typeface="Open Sans"/>
              </a:rPr>
              <a:t>Data Orchestration</a:t>
            </a:r>
            <a:endParaRPr lang="en-US" dirty="0">
              <a:solidFill>
                <a:srgbClr val="FFFFFF"/>
              </a:solidFill>
              <a:latin typeface="Open Sans"/>
              <a:cs typeface="Open Sans"/>
            </a:endParaRPr>
          </a:p>
        </p:txBody>
      </p:sp>
      <p:sp>
        <p:nvSpPr>
          <p:cNvPr id="15" name="TextBox 14"/>
          <p:cNvSpPr txBox="1"/>
          <p:nvPr/>
        </p:nvSpPr>
        <p:spPr>
          <a:xfrm>
            <a:off x="687000" y="3994321"/>
            <a:ext cx="1248936" cy="338554"/>
          </a:xfrm>
          <a:prstGeom prst="rect">
            <a:avLst/>
          </a:prstGeom>
          <a:noFill/>
        </p:spPr>
        <p:txBody>
          <a:bodyPr wrap="square" rtlCol="0" anchor="ctr">
            <a:spAutoFit/>
          </a:bodyPr>
          <a:lstStyle/>
          <a:p>
            <a:pPr>
              <a:spcAft>
                <a:spcPts val="600"/>
              </a:spcAft>
            </a:pPr>
            <a:r>
              <a:rPr lang="en-US" sz="1600" dirty="0" smtClean="0">
                <a:solidFill>
                  <a:srgbClr val="003A70"/>
                </a:solidFill>
                <a:latin typeface="Open Sans"/>
                <a:cs typeface="Open Sans"/>
              </a:rPr>
              <a:t>Open</a:t>
            </a:r>
          </a:p>
        </p:txBody>
      </p:sp>
      <p:sp>
        <p:nvSpPr>
          <p:cNvPr id="16" name="TextBox 15"/>
          <p:cNvSpPr txBox="1"/>
          <p:nvPr/>
        </p:nvSpPr>
        <p:spPr>
          <a:xfrm>
            <a:off x="3884870" y="4020422"/>
            <a:ext cx="1411833" cy="338554"/>
          </a:xfrm>
          <a:prstGeom prst="rect">
            <a:avLst/>
          </a:prstGeom>
          <a:noFill/>
        </p:spPr>
        <p:txBody>
          <a:bodyPr wrap="square" rtlCol="0" anchor="ctr">
            <a:spAutoFit/>
          </a:bodyPr>
          <a:lstStyle/>
          <a:p>
            <a:pPr>
              <a:spcAft>
                <a:spcPts val="600"/>
              </a:spcAft>
            </a:pPr>
            <a:r>
              <a:rPr lang="en-US" sz="1600" dirty="0" smtClean="0">
                <a:solidFill>
                  <a:srgbClr val="003A70"/>
                </a:solidFill>
                <a:latin typeface="Open Sans"/>
                <a:cs typeface="Open Sans"/>
              </a:rPr>
              <a:t>Pluggable</a:t>
            </a:r>
          </a:p>
        </p:txBody>
      </p:sp>
      <p:sp>
        <p:nvSpPr>
          <p:cNvPr id="17" name="TextBox 16"/>
          <p:cNvSpPr txBox="1"/>
          <p:nvPr/>
        </p:nvSpPr>
        <p:spPr>
          <a:xfrm>
            <a:off x="6498879" y="4032949"/>
            <a:ext cx="1889148" cy="338554"/>
          </a:xfrm>
          <a:prstGeom prst="rect">
            <a:avLst/>
          </a:prstGeom>
          <a:noFill/>
        </p:spPr>
        <p:txBody>
          <a:bodyPr wrap="square" rtlCol="0" anchor="ctr">
            <a:spAutoFit/>
          </a:bodyPr>
          <a:lstStyle/>
          <a:p>
            <a:pPr algn="r">
              <a:spcAft>
                <a:spcPts val="600"/>
              </a:spcAft>
            </a:pPr>
            <a:r>
              <a:rPr lang="en-US" sz="1600" dirty="0" smtClean="0">
                <a:solidFill>
                  <a:srgbClr val="003A70"/>
                </a:solidFill>
                <a:latin typeface="Open Sans"/>
                <a:cs typeface="Open Sans"/>
              </a:rPr>
              <a:t>100% Java</a:t>
            </a:r>
          </a:p>
        </p:txBody>
      </p:sp>
      <p:sp>
        <p:nvSpPr>
          <p:cNvPr id="18" name="TextBox 17"/>
          <p:cNvSpPr txBox="1"/>
          <p:nvPr/>
        </p:nvSpPr>
        <p:spPr>
          <a:xfrm>
            <a:off x="723900" y="998765"/>
            <a:ext cx="7645400" cy="400110"/>
          </a:xfrm>
          <a:prstGeom prst="rect">
            <a:avLst/>
          </a:prstGeom>
          <a:noFill/>
        </p:spPr>
        <p:txBody>
          <a:bodyPr wrap="square" rtlCol="0" anchor="ctr">
            <a:spAutoFit/>
          </a:bodyPr>
          <a:lstStyle/>
          <a:p>
            <a:pPr algn="ctr">
              <a:spcAft>
                <a:spcPts val="600"/>
              </a:spcAft>
            </a:pPr>
            <a:r>
              <a:rPr lang="en-US" sz="2000" dirty="0" smtClean="0">
                <a:solidFill>
                  <a:srgbClr val="003A70"/>
                </a:solidFill>
                <a:cs typeface="Open Sans"/>
              </a:rPr>
              <a:t>Purpose-built to support an evolving data &amp; analytics landscape</a:t>
            </a:r>
          </a:p>
        </p:txBody>
      </p:sp>
      <p:pic>
        <p:nvPicPr>
          <p:cNvPr id="21" name="Picture 20" descr="PDI_imag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42798" y="3485383"/>
            <a:ext cx="1546858" cy="1160143"/>
          </a:xfrm>
          <a:prstGeom prst="rect">
            <a:avLst/>
          </a:prstGeom>
        </p:spPr>
      </p:pic>
      <p:pic>
        <p:nvPicPr>
          <p:cNvPr id="22" name="Picture 21" descr="pentahoBA_macbook.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96702" y="3289969"/>
            <a:ext cx="1919037" cy="1279357"/>
          </a:xfrm>
          <a:prstGeom prst="rect">
            <a:avLst/>
          </a:prstGeom>
        </p:spPr>
      </p:pic>
      <p:sp>
        <p:nvSpPr>
          <p:cNvPr id="23" name="Rectangle 22"/>
          <p:cNvSpPr/>
          <p:nvPr/>
        </p:nvSpPr>
        <p:spPr>
          <a:xfrm>
            <a:off x="4711858" y="1966400"/>
            <a:ext cx="3232542" cy="1175657"/>
          </a:xfrm>
          <a:prstGeom prst="rect">
            <a:avLst/>
          </a:prstGeom>
          <a:solidFill>
            <a:schemeClr val="accent2"/>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t"/>
          <a:lstStyle/>
          <a:p>
            <a:pPr algn="ctr"/>
            <a:r>
              <a:rPr lang="en-US" b="1" dirty="0" smtClean="0">
                <a:solidFill>
                  <a:schemeClr val="bg1"/>
                </a:solidFill>
                <a:latin typeface="Open Sans"/>
                <a:cs typeface="Open Sans"/>
              </a:rPr>
              <a:t>Business Analytics</a:t>
            </a:r>
            <a:endParaRPr lang="en-US" b="1" dirty="0">
              <a:solidFill>
                <a:schemeClr val="bg1"/>
              </a:solidFill>
              <a:latin typeface="Open Sans"/>
              <a:cs typeface="Open Sans"/>
            </a:endParaRPr>
          </a:p>
        </p:txBody>
      </p:sp>
      <p:sp>
        <p:nvSpPr>
          <p:cNvPr id="24" name="Rectangle 23"/>
          <p:cNvSpPr/>
          <p:nvPr/>
        </p:nvSpPr>
        <p:spPr>
          <a:xfrm>
            <a:off x="4711859" y="2728403"/>
            <a:ext cx="1122552" cy="419877"/>
          </a:xfrm>
          <a:prstGeom prst="rect">
            <a:avLst/>
          </a:prstGeom>
          <a:solidFill>
            <a:schemeClr val="accent2"/>
          </a:solidFill>
          <a:ln>
            <a:solidFill>
              <a:srgbClr val="A6A6A6"/>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smtClean="0">
                <a:solidFill>
                  <a:srgbClr val="FFFFFF"/>
                </a:solidFill>
                <a:latin typeface="Open Sans"/>
                <a:cs typeface="Open Sans"/>
              </a:rPr>
              <a:t>Analyzer</a:t>
            </a:r>
            <a:endParaRPr lang="en-US" dirty="0">
              <a:solidFill>
                <a:srgbClr val="FFFFFF"/>
              </a:solidFill>
              <a:latin typeface="Open Sans"/>
              <a:cs typeface="Open Sans"/>
            </a:endParaRPr>
          </a:p>
        </p:txBody>
      </p:sp>
      <p:sp>
        <p:nvSpPr>
          <p:cNvPr id="25" name="Rectangle 24"/>
          <p:cNvSpPr/>
          <p:nvPr/>
        </p:nvSpPr>
        <p:spPr>
          <a:xfrm>
            <a:off x="6889405" y="2728403"/>
            <a:ext cx="1054995" cy="419877"/>
          </a:xfrm>
          <a:prstGeom prst="rect">
            <a:avLst/>
          </a:prstGeom>
          <a:solidFill>
            <a:schemeClr val="accent2"/>
          </a:solidFill>
          <a:ln>
            <a:solidFill>
              <a:srgbClr val="A6A6A6"/>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smtClean="0">
                <a:solidFill>
                  <a:srgbClr val="FFFFFF"/>
                </a:solidFill>
                <a:latin typeface="Open Sans"/>
                <a:cs typeface="Open Sans"/>
              </a:rPr>
              <a:t>Reporting</a:t>
            </a:r>
            <a:endParaRPr lang="en-US" dirty="0">
              <a:solidFill>
                <a:srgbClr val="FFFFFF"/>
              </a:solidFill>
              <a:latin typeface="Open Sans"/>
              <a:cs typeface="Open Sans"/>
            </a:endParaRPr>
          </a:p>
        </p:txBody>
      </p:sp>
      <p:sp>
        <p:nvSpPr>
          <p:cNvPr id="26" name="Rectangle 25"/>
          <p:cNvSpPr/>
          <p:nvPr/>
        </p:nvSpPr>
        <p:spPr>
          <a:xfrm>
            <a:off x="5834410" y="2728568"/>
            <a:ext cx="1054995" cy="419877"/>
          </a:xfrm>
          <a:prstGeom prst="rect">
            <a:avLst/>
          </a:prstGeom>
          <a:solidFill>
            <a:schemeClr val="accent2"/>
          </a:solidFill>
          <a:ln>
            <a:solidFill>
              <a:srgbClr val="A6A6A6"/>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smtClean="0">
                <a:solidFill>
                  <a:srgbClr val="FFFFFF"/>
                </a:solidFill>
                <a:latin typeface="Open Sans"/>
                <a:cs typeface="Open Sans"/>
              </a:rPr>
              <a:t>Dashboards</a:t>
            </a:r>
            <a:endParaRPr lang="en-US" sz="1400" dirty="0">
              <a:solidFill>
                <a:srgbClr val="FFFFFF"/>
              </a:solidFill>
              <a:latin typeface="Open Sans"/>
              <a:cs typeface="Open Sans"/>
            </a:endParaRPr>
          </a:p>
        </p:txBody>
      </p:sp>
      <p:sp>
        <p:nvSpPr>
          <p:cNvPr id="27" name="Rectangle 26"/>
          <p:cNvSpPr/>
          <p:nvPr/>
        </p:nvSpPr>
        <p:spPr>
          <a:xfrm>
            <a:off x="4711858" y="2393462"/>
            <a:ext cx="3232541" cy="336110"/>
          </a:xfrm>
          <a:prstGeom prst="rect">
            <a:avLst/>
          </a:prstGeom>
          <a:solidFill>
            <a:schemeClr val="accent2"/>
          </a:solidFill>
          <a:ln>
            <a:solidFill>
              <a:srgbClr val="A6A6A6"/>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smtClean="0">
                <a:solidFill>
                  <a:srgbClr val="FFFFFF"/>
                </a:solidFill>
                <a:latin typeface="Open Sans"/>
                <a:cs typeface="Open Sans"/>
              </a:rPr>
              <a:t>Embedded Analytics</a:t>
            </a:r>
            <a:endParaRPr lang="en-US" dirty="0">
              <a:solidFill>
                <a:srgbClr val="FFFFFF"/>
              </a:solidFill>
              <a:latin typeface="Open Sans"/>
              <a:cs typeface="Open Sans"/>
            </a:endParaRPr>
          </a:p>
        </p:txBody>
      </p:sp>
    </p:spTree>
    <p:extLst>
      <p:ext uri="{BB962C8B-B14F-4D97-AF65-F5344CB8AC3E}">
        <p14:creationId xmlns:p14="http://schemas.microsoft.com/office/powerpoint/2010/main" val="283619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dirty="0" smtClean="0"/>
              <a:t>Bringing it All Together</a:t>
            </a:r>
            <a:endParaRPr lang="en-US" dirty="0"/>
          </a:p>
        </p:txBody>
      </p:sp>
      <p:sp>
        <p:nvSpPr>
          <p:cNvPr id="3" name="Content Placeholder 2"/>
          <p:cNvSpPr>
            <a:spLocks noGrp="1"/>
          </p:cNvSpPr>
          <p:nvPr>
            <p:ph sz="quarter" idx="10"/>
          </p:nvPr>
        </p:nvSpPr>
        <p:spPr>
          <a:xfrm>
            <a:off x="263525" y="440465"/>
            <a:ext cx="6521450" cy="815608"/>
          </a:xfrm>
        </p:spPr>
        <p:txBody>
          <a:bodyPr/>
          <a:lstStyle/>
          <a:p>
            <a:r>
              <a:rPr lang="en-US" altLang="en-US" dirty="0" smtClean="0">
                <a:solidFill>
                  <a:schemeClr val="accent1"/>
                </a:solidFill>
              </a:rPr>
              <a:t>Pentaho Bridges Big Data and Traditional Architectures</a:t>
            </a:r>
            <a:endParaRPr lang="en-US" altLang="en-US" dirty="0">
              <a:solidFill>
                <a:schemeClr val="accent1"/>
              </a:solidFill>
            </a:endParaRPr>
          </a:p>
          <a:p>
            <a:endParaRPr lang="en-US" dirty="0"/>
          </a:p>
        </p:txBody>
      </p:sp>
      <p:cxnSp>
        <p:nvCxnSpPr>
          <p:cNvPr id="184" name="Straight Arrow Connector 183"/>
          <p:cNvCxnSpPr/>
          <p:nvPr/>
        </p:nvCxnSpPr>
        <p:spPr bwMode="auto">
          <a:xfrm>
            <a:off x="4206482" y="4273735"/>
            <a:ext cx="482907" cy="0"/>
          </a:xfrm>
          <a:prstGeom prst="straightConnector1">
            <a:avLst/>
          </a:prstGeom>
          <a:ln>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85" name="Rounded Rectangle 184"/>
          <p:cNvSpPr>
            <a:spLocks noChangeArrowheads="1"/>
          </p:cNvSpPr>
          <p:nvPr/>
        </p:nvSpPr>
        <p:spPr bwMode="auto">
          <a:xfrm>
            <a:off x="4747995" y="3935597"/>
            <a:ext cx="594121" cy="681038"/>
          </a:xfrm>
          <a:prstGeom prst="roundRect">
            <a:avLst>
              <a:gd name="adj" fmla="val 6581"/>
            </a:avLst>
          </a:prstGeom>
          <a:solidFill>
            <a:schemeClr val="bg1"/>
          </a:solidFill>
          <a:ln w="6350">
            <a:solidFill>
              <a:srgbClr val="0055B8"/>
            </a:solidFill>
            <a:round/>
            <a:headEnd/>
            <a:tailEnd/>
          </a:ln>
          <a:effectLst/>
        </p:spPr>
        <p:txBody>
          <a:bodyPr anchor="ctr"/>
          <a:lstStyle/>
          <a:p>
            <a:pPr algn="ctr">
              <a:defRPr/>
            </a:pPr>
            <a:endParaRPr lang="en-US" sz="2000">
              <a:solidFill>
                <a:schemeClr val="lt1"/>
              </a:solidFill>
              <a:latin typeface="Arial"/>
              <a:ea typeface="+mn-ea"/>
              <a:cs typeface="Arial"/>
            </a:endParaRPr>
          </a:p>
        </p:txBody>
      </p:sp>
      <p:sp>
        <p:nvSpPr>
          <p:cNvPr id="45151" name="Title 2"/>
          <p:cNvSpPr txBox="1">
            <a:spLocks/>
          </p:cNvSpPr>
          <p:nvPr/>
        </p:nvSpPr>
        <p:spPr bwMode="auto">
          <a:xfrm>
            <a:off x="4736115" y="4155238"/>
            <a:ext cx="623047" cy="403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defRPr sz="2000" b="1">
                <a:solidFill>
                  <a:schemeClr val="tx1"/>
                </a:solidFill>
                <a:latin typeface="Arial" pitchFamily="34" charset="0"/>
                <a:ea typeface="MS PGothic" pitchFamily="34" charset="-128"/>
                <a:cs typeface="Arial" pitchFamily="34" charset="0"/>
              </a:defRPr>
            </a:lvl1pPr>
            <a:lvl2pPr marL="742950" indent="-285750" eaLnBrk="0" hangingPunct="0">
              <a:spcBef>
                <a:spcPct val="20000"/>
              </a:spcBef>
              <a:buClr>
                <a:srgbClr val="0055B8"/>
              </a:buClr>
              <a:buSzPct val="100000"/>
              <a:buFont typeface="Lucida Grande" pitchFamily="-65" charset="0"/>
              <a:buChar char="❯"/>
              <a:defRPr sz="2000">
                <a:solidFill>
                  <a:srgbClr val="000000"/>
                </a:solidFill>
                <a:latin typeface="Arial" pitchFamily="34" charset="0"/>
                <a:ea typeface="Arial" pitchFamily="34" charset="0"/>
                <a:cs typeface="Arial" pitchFamily="34" charset="0"/>
              </a:defRPr>
            </a:lvl2pPr>
            <a:lvl3pPr marL="1143000" indent="-228600" eaLnBrk="0" hangingPunct="0">
              <a:spcBef>
                <a:spcPct val="20000"/>
              </a:spcBef>
              <a:buClr>
                <a:srgbClr val="0055B8"/>
              </a:buClr>
              <a:buSzPct val="100000"/>
              <a:buFont typeface="Arial" pitchFamily="34" charset="0"/>
              <a:buChar char="•"/>
              <a:defRPr>
                <a:solidFill>
                  <a:srgbClr val="000000"/>
                </a:solidFill>
                <a:latin typeface="Arial" pitchFamily="34" charset="0"/>
                <a:ea typeface="Arial" pitchFamily="34" charset="0"/>
                <a:cs typeface="Arial" pitchFamily="34" charset="0"/>
              </a:defRPr>
            </a:lvl3pPr>
            <a:lvl4pPr marL="1600200" indent="-228600" eaLnBrk="0" hangingPunct="0">
              <a:spcBef>
                <a:spcPct val="20000"/>
              </a:spcBef>
              <a:buClr>
                <a:srgbClr val="0055B8"/>
              </a:buClr>
              <a:buSzPct val="100000"/>
              <a:buFont typeface="Lucida Grande" pitchFamily="-65" charset="0"/>
              <a:buChar char="-"/>
              <a:defRPr>
                <a:solidFill>
                  <a:srgbClr val="000000"/>
                </a:solidFill>
                <a:latin typeface="Arial" pitchFamily="34" charset="0"/>
                <a:ea typeface="Arial" pitchFamily="34" charset="0"/>
                <a:cs typeface="Arial" pitchFamily="34" charset="0"/>
              </a:defRPr>
            </a:lvl4pPr>
            <a:lvl5pPr marL="2057400" indent="-228600" eaLnBrk="0" hangingPunct="0">
              <a:spcBef>
                <a:spcPct val="20000"/>
              </a:spcBef>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9pPr>
          </a:lstStyle>
          <a:p>
            <a:pPr algn="ctr" eaLnBrk="1" hangingPunct="1">
              <a:spcBef>
                <a:spcPct val="0"/>
              </a:spcBef>
              <a:buFontTx/>
              <a:buNone/>
            </a:pPr>
            <a:r>
              <a:rPr lang="en-US" altLang="en-US" sz="900" b="0">
                <a:solidFill>
                  <a:srgbClr val="0055B8"/>
                </a:solidFill>
              </a:rPr>
              <a:t>Existing ETL Tool or </a:t>
            </a:r>
            <a:r>
              <a:rPr lang="en-US" altLang="en-US" sz="900">
                <a:solidFill>
                  <a:srgbClr val="0055B8"/>
                </a:solidFill>
              </a:rPr>
              <a:t>PDI</a:t>
            </a:r>
          </a:p>
        </p:txBody>
      </p:sp>
      <p:cxnSp>
        <p:nvCxnSpPr>
          <p:cNvPr id="187" name="Straight Arrow Connector 186"/>
          <p:cNvCxnSpPr/>
          <p:nvPr/>
        </p:nvCxnSpPr>
        <p:spPr bwMode="auto">
          <a:xfrm>
            <a:off x="5401647" y="4273735"/>
            <a:ext cx="251222" cy="0"/>
          </a:xfrm>
          <a:prstGeom prst="straightConnector1">
            <a:avLst/>
          </a:prstGeom>
          <a:ln>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pic>
        <p:nvPicPr>
          <p:cNvPr id="45153" name="Picture 158"/>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4785656" y="3992050"/>
            <a:ext cx="495300" cy="13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160" name="Picture 126"/>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3566384" y="4035002"/>
            <a:ext cx="599089" cy="579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7" name="Title 2"/>
          <p:cNvSpPr txBox="1">
            <a:spLocks/>
          </p:cNvSpPr>
          <p:nvPr/>
        </p:nvSpPr>
        <p:spPr bwMode="auto">
          <a:xfrm>
            <a:off x="3580213" y="4285641"/>
            <a:ext cx="553640" cy="285750"/>
          </a:xfrm>
          <a:prstGeom prst="rect">
            <a:avLst/>
          </a:prstGeom>
        </p:spPr>
        <p:txBody>
          <a:bodyPr>
            <a:normAutofit fontScale="97500"/>
          </a:bodyPr>
          <a:lstStyle/>
          <a:p>
            <a:pPr algn="ctr" fontAlgn="auto">
              <a:spcAft>
                <a:spcPts val="0"/>
              </a:spcAft>
              <a:defRPr/>
            </a:pPr>
            <a:r>
              <a:rPr lang="en-US" sz="1100" dirty="0">
                <a:solidFill>
                  <a:srgbClr val="0055B8"/>
                </a:solidFill>
                <a:latin typeface="Arial"/>
                <a:ea typeface="Open Sans Light" pitchFamily="34" charset="0"/>
                <a:cs typeface="Arial"/>
              </a:rPr>
              <a:t>EDW</a:t>
            </a:r>
          </a:p>
        </p:txBody>
      </p:sp>
      <p:pic>
        <p:nvPicPr>
          <p:cNvPr id="45158" name="Picture 16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5954414" y="3794615"/>
            <a:ext cx="577436" cy="558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159" name="Picture 163"/>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5782964" y="4080365"/>
            <a:ext cx="577436" cy="558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3" name="Title 2"/>
          <p:cNvSpPr txBox="1">
            <a:spLocks/>
          </p:cNvSpPr>
          <p:nvPr/>
        </p:nvSpPr>
        <p:spPr bwMode="auto">
          <a:xfrm>
            <a:off x="5724307" y="4257066"/>
            <a:ext cx="685800" cy="400050"/>
          </a:xfrm>
          <a:prstGeom prst="rect">
            <a:avLst/>
          </a:prstGeom>
        </p:spPr>
        <p:txBody>
          <a:bodyPr>
            <a:normAutofit fontScale="97500" lnSpcReduction="10000"/>
          </a:bodyPr>
          <a:lstStyle/>
          <a:p>
            <a:pPr algn="ctr" fontAlgn="auto">
              <a:spcAft>
                <a:spcPts val="0"/>
              </a:spcAft>
              <a:defRPr/>
            </a:pPr>
            <a:r>
              <a:rPr lang="en-US" sz="1100" dirty="0">
                <a:solidFill>
                  <a:srgbClr val="0055B8"/>
                </a:solidFill>
                <a:latin typeface="Arial"/>
                <a:ea typeface="Open Sans Light" pitchFamily="34" charset="0"/>
                <a:cs typeface="Arial"/>
              </a:rPr>
              <a:t>Data Marts</a:t>
            </a:r>
          </a:p>
        </p:txBody>
      </p:sp>
      <p:sp>
        <p:nvSpPr>
          <p:cNvPr id="180" name="Rounded Rectangle 179"/>
          <p:cNvSpPr>
            <a:spLocks noChangeArrowheads="1"/>
          </p:cNvSpPr>
          <p:nvPr/>
        </p:nvSpPr>
        <p:spPr bwMode="auto">
          <a:xfrm>
            <a:off x="7945305" y="1930585"/>
            <a:ext cx="685800" cy="1428750"/>
          </a:xfrm>
          <a:prstGeom prst="roundRect">
            <a:avLst>
              <a:gd name="adj" fmla="val 5987"/>
            </a:avLst>
          </a:prstGeom>
          <a:solidFill>
            <a:schemeClr val="bg1"/>
          </a:solidFill>
          <a:ln w="6350">
            <a:solidFill>
              <a:srgbClr val="0055B8"/>
            </a:solidFill>
            <a:round/>
            <a:headEnd/>
            <a:tailEnd/>
          </a:ln>
          <a:effectLst/>
        </p:spPr>
        <p:txBody>
          <a:bodyPr anchor="ctr"/>
          <a:lstStyle/>
          <a:p>
            <a:pPr algn="ctr">
              <a:defRPr/>
            </a:pPr>
            <a:endParaRPr lang="en-US" sz="2000">
              <a:solidFill>
                <a:schemeClr val="lt1"/>
              </a:solidFill>
              <a:latin typeface="Arial"/>
              <a:ea typeface="+mn-ea"/>
              <a:cs typeface="Arial"/>
            </a:endParaRPr>
          </a:p>
        </p:txBody>
      </p:sp>
      <p:pic>
        <p:nvPicPr>
          <p:cNvPr id="45146" name="Picture 15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8002550" y="2007562"/>
            <a:ext cx="571500" cy="151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 name="Title 2"/>
          <p:cNvSpPr txBox="1">
            <a:spLocks/>
          </p:cNvSpPr>
          <p:nvPr/>
        </p:nvSpPr>
        <p:spPr bwMode="auto">
          <a:xfrm>
            <a:off x="7877716" y="2311585"/>
            <a:ext cx="747436" cy="228600"/>
          </a:xfrm>
          <a:prstGeom prst="rect">
            <a:avLst/>
          </a:prstGeom>
        </p:spPr>
        <p:txBody>
          <a:bodyPr>
            <a:noAutofit/>
          </a:bodyPr>
          <a:lstStyle/>
          <a:p>
            <a:pPr algn="ctr" fontAlgn="auto">
              <a:spcAft>
                <a:spcPts val="0"/>
              </a:spcAft>
              <a:defRPr/>
            </a:pPr>
            <a:r>
              <a:rPr lang="en-US" sz="1000" b="1" dirty="0">
                <a:solidFill>
                  <a:srgbClr val="0055B8"/>
                </a:solidFill>
                <a:latin typeface="Arial"/>
                <a:ea typeface="Open Sans Light" pitchFamily="34" charset="0"/>
                <a:cs typeface="Arial"/>
              </a:rPr>
              <a:t>Analytics</a:t>
            </a:r>
          </a:p>
        </p:txBody>
      </p:sp>
      <p:pic>
        <p:nvPicPr>
          <p:cNvPr id="45148" name="Picture 153"/>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8054243" y="2684497"/>
            <a:ext cx="46672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 name="Rounded Rectangle 159"/>
          <p:cNvSpPr>
            <a:spLocks noChangeArrowheads="1"/>
          </p:cNvSpPr>
          <p:nvPr/>
        </p:nvSpPr>
        <p:spPr bwMode="auto">
          <a:xfrm>
            <a:off x="1801479" y="3091444"/>
            <a:ext cx="685800" cy="1503759"/>
          </a:xfrm>
          <a:prstGeom prst="roundRect">
            <a:avLst>
              <a:gd name="adj" fmla="val 5017"/>
            </a:avLst>
          </a:prstGeom>
          <a:solidFill>
            <a:schemeClr val="bg1"/>
          </a:solidFill>
          <a:ln w="6350">
            <a:solidFill>
              <a:srgbClr val="0055B8"/>
            </a:solidFill>
            <a:round/>
            <a:headEnd/>
            <a:tailEnd/>
          </a:ln>
          <a:effectLst/>
        </p:spPr>
        <p:txBody>
          <a:bodyPr anchor="ctr"/>
          <a:lstStyle/>
          <a:p>
            <a:pPr algn="ctr">
              <a:defRPr/>
            </a:pPr>
            <a:endParaRPr lang="en-US" sz="2000">
              <a:solidFill>
                <a:schemeClr val="lt1"/>
              </a:solidFill>
              <a:latin typeface="Arial"/>
              <a:ea typeface="+mn-ea"/>
              <a:cs typeface="Arial"/>
            </a:endParaRPr>
          </a:p>
        </p:txBody>
      </p:sp>
      <p:pic>
        <p:nvPicPr>
          <p:cNvPr id="45132" name="Picture 87"/>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1910274" y="4036511"/>
            <a:ext cx="48577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 name="Title 2"/>
          <p:cNvSpPr txBox="1">
            <a:spLocks/>
          </p:cNvSpPr>
          <p:nvPr/>
        </p:nvSpPr>
        <p:spPr bwMode="auto">
          <a:xfrm>
            <a:off x="1801479" y="3367215"/>
            <a:ext cx="685800" cy="641747"/>
          </a:xfrm>
          <a:prstGeom prst="rect">
            <a:avLst/>
          </a:prstGeom>
        </p:spPr>
        <p:txBody>
          <a:bodyPr>
            <a:normAutofit fontScale="90000" lnSpcReduction="10000"/>
          </a:bodyPr>
          <a:lstStyle/>
          <a:p>
            <a:pPr algn="ctr" fontAlgn="auto">
              <a:spcAft>
                <a:spcPts val="0"/>
              </a:spcAft>
              <a:defRPr/>
            </a:pPr>
            <a:r>
              <a:rPr lang="en-US" sz="1100" dirty="0">
                <a:solidFill>
                  <a:srgbClr val="0055B8"/>
                </a:solidFill>
                <a:latin typeface="Arial"/>
                <a:ea typeface="Open Sans Light" pitchFamily="34" charset="0"/>
                <a:cs typeface="Arial"/>
              </a:rPr>
              <a:t>Existing</a:t>
            </a:r>
          </a:p>
          <a:p>
            <a:pPr algn="ctr" fontAlgn="auto">
              <a:spcAft>
                <a:spcPts val="0"/>
              </a:spcAft>
              <a:defRPr/>
            </a:pPr>
            <a:r>
              <a:rPr lang="en-US" sz="1100" dirty="0">
                <a:solidFill>
                  <a:srgbClr val="0055B8"/>
                </a:solidFill>
                <a:latin typeface="Arial"/>
                <a:ea typeface="Open Sans Light" pitchFamily="34" charset="0"/>
                <a:cs typeface="Arial"/>
              </a:rPr>
              <a:t>ETL Tool</a:t>
            </a:r>
          </a:p>
          <a:p>
            <a:pPr algn="ctr" fontAlgn="auto">
              <a:spcAft>
                <a:spcPts val="0"/>
              </a:spcAft>
              <a:defRPr/>
            </a:pPr>
            <a:r>
              <a:rPr lang="en-US" sz="1100" dirty="0">
                <a:solidFill>
                  <a:srgbClr val="0055B8"/>
                </a:solidFill>
                <a:latin typeface="Arial"/>
                <a:ea typeface="Open Sans Light" pitchFamily="34" charset="0"/>
                <a:cs typeface="Arial"/>
              </a:rPr>
              <a:t>o</a:t>
            </a:r>
            <a:r>
              <a:rPr lang="en-US" sz="1100" dirty="0" smtClean="0">
                <a:solidFill>
                  <a:srgbClr val="0055B8"/>
                </a:solidFill>
                <a:latin typeface="Arial"/>
                <a:ea typeface="Open Sans Light" pitchFamily="34" charset="0"/>
                <a:cs typeface="Arial"/>
              </a:rPr>
              <a:t>r </a:t>
            </a:r>
            <a:r>
              <a:rPr lang="en-US" sz="1100" b="1" dirty="0" smtClean="0">
                <a:solidFill>
                  <a:srgbClr val="0055B8"/>
                </a:solidFill>
                <a:latin typeface="Arial"/>
                <a:ea typeface="Open Sans Light" pitchFamily="34" charset="0"/>
                <a:cs typeface="Arial"/>
              </a:rPr>
              <a:t>Pentaho</a:t>
            </a:r>
            <a:endParaRPr lang="en-US" sz="1100" b="1" dirty="0">
              <a:solidFill>
                <a:srgbClr val="0055B8"/>
              </a:solidFill>
              <a:latin typeface="Arial"/>
              <a:ea typeface="Open Sans Light" pitchFamily="34" charset="0"/>
              <a:cs typeface="Arial"/>
            </a:endParaRPr>
          </a:p>
        </p:txBody>
      </p:sp>
      <p:pic>
        <p:nvPicPr>
          <p:cNvPr id="45134" name="Picture 124"/>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58838" y="3206269"/>
            <a:ext cx="571500" cy="151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5" name="Straight Arrow Connector 164"/>
          <p:cNvCxnSpPr/>
          <p:nvPr/>
        </p:nvCxnSpPr>
        <p:spPr bwMode="auto">
          <a:xfrm>
            <a:off x="2650524" y="4273735"/>
            <a:ext cx="830867" cy="0"/>
          </a:xfrm>
          <a:prstGeom prst="straightConnector1">
            <a:avLst/>
          </a:prstGeom>
          <a:ln>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45143" name="Title 2"/>
          <p:cNvSpPr txBox="1">
            <a:spLocks/>
          </p:cNvSpPr>
          <p:nvPr/>
        </p:nvSpPr>
        <p:spPr bwMode="auto">
          <a:xfrm>
            <a:off x="263525" y="3387851"/>
            <a:ext cx="885361"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defRPr sz="2000" b="1">
                <a:solidFill>
                  <a:schemeClr val="tx1"/>
                </a:solidFill>
                <a:latin typeface="Arial" pitchFamily="34" charset="0"/>
                <a:ea typeface="MS PGothic" pitchFamily="34" charset="-128"/>
                <a:cs typeface="Arial" pitchFamily="34" charset="0"/>
              </a:defRPr>
            </a:lvl1pPr>
            <a:lvl2pPr marL="742950" indent="-285750" eaLnBrk="0" hangingPunct="0">
              <a:spcBef>
                <a:spcPct val="20000"/>
              </a:spcBef>
              <a:buClr>
                <a:srgbClr val="0055B8"/>
              </a:buClr>
              <a:buSzPct val="100000"/>
              <a:buFont typeface="Lucida Grande" pitchFamily="-65" charset="0"/>
              <a:buChar char="❯"/>
              <a:defRPr sz="2000">
                <a:solidFill>
                  <a:srgbClr val="000000"/>
                </a:solidFill>
                <a:latin typeface="Arial" pitchFamily="34" charset="0"/>
                <a:ea typeface="Arial" pitchFamily="34" charset="0"/>
                <a:cs typeface="Arial" pitchFamily="34" charset="0"/>
              </a:defRPr>
            </a:lvl2pPr>
            <a:lvl3pPr marL="1143000" indent="-228600" eaLnBrk="0" hangingPunct="0">
              <a:spcBef>
                <a:spcPct val="20000"/>
              </a:spcBef>
              <a:buClr>
                <a:srgbClr val="0055B8"/>
              </a:buClr>
              <a:buSzPct val="100000"/>
              <a:buFont typeface="Arial" pitchFamily="34" charset="0"/>
              <a:buChar char="•"/>
              <a:defRPr>
                <a:solidFill>
                  <a:srgbClr val="000000"/>
                </a:solidFill>
                <a:latin typeface="Arial" pitchFamily="34" charset="0"/>
                <a:ea typeface="Arial" pitchFamily="34" charset="0"/>
                <a:cs typeface="Arial" pitchFamily="34" charset="0"/>
              </a:defRPr>
            </a:lvl3pPr>
            <a:lvl4pPr marL="1600200" indent="-228600" eaLnBrk="0" hangingPunct="0">
              <a:spcBef>
                <a:spcPct val="20000"/>
              </a:spcBef>
              <a:buClr>
                <a:srgbClr val="0055B8"/>
              </a:buClr>
              <a:buSzPct val="100000"/>
              <a:buFont typeface="Lucida Grande" pitchFamily="-65" charset="0"/>
              <a:buChar char="-"/>
              <a:defRPr>
                <a:solidFill>
                  <a:srgbClr val="000000"/>
                </a:solidFill>
                <a:latin typeface="Arial" pitchFamily="34" charset="0"/>
                <a:ea typeface="Arial" pitchFamily="34" charset="0"/>
                <a:cs typeface="Arial" pitchFamily="34" charset="0"/>
              </a:defRPr>
            </a:lvl4pPr>
            <a:lvl5pPr marL="2057400" indent="-228600" eaLnBrk="0" hangingPunct="0">
              <a:spcBef>
                <a:spcPct val="20000"/>
              </a:spcBef>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9pPr>
          </a:lstStyle>
          <a:p>
            <a:pPr algn="ctr" eaLnBrk="1" hangingPunct="1">
              <a:spcBef>
                <a:spcPct val="0"/>
              </a:spcBef>
              <a:buFontTx/>
              <a:buNone/>
            </a:pPr>
            <a:r>
              <a:rPr lang="en-US" altLang="en-US" sz="1000" b="0" dirty="0">
                <a:solidFill>
                  <a:srgbClr val="0055B8"/>
                </a:solidFill>
              </a:rPr>
              <a:t>Customer </a:t>
            </a:r>
          </a:p>
        </p:txBody>
      </p:sp>
      <p:pic>
        <p:nvPicPr>
          <p:cNvPr id="45144" name="Picture 6" descr="people-cycle.png"/>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576689" y="3180876"/>
            <a:ext cx="255229" cy="245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3" name="Straight Arrow Connector 172"/>
          <p:cNvCxnSpPr/>
          <p:nvPr/>
        </p:nvCxnSpPr>
        <p:spPr bwMode="auto">
          <a:xfrm>
            <a:off x="1020053" y="3841538"/>
            <a:ext cx="697536" cy="0"/>
          </a:xfrm>
          <a:prstGeom prst="straightConnector1">
            <a:avLst/>
          </a:prstGeom>
          <a:ln>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45142" name="Title 2"/>
          <p:cNvSpPr txBox="1">
            <a:spLocks/>
          </p:cNvSpPr>
          <p:nvPr/>
        </p:nvSpPr>
        <p:spPr bwMode="auto">
          <a:xfrm>
            <a:off x="265929" y="3895460"/>
            <a:ext cx="914400" cy="216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defRPr sz="2000" b="1">
                <a:solidFill>
                  <a:schemeClr val="tx1"/>
                </a:solidFill>
                <a:latin typeface="Arial" pitchFamily="34" charset="0"/>
                <a:ea typeface="MS PGothic" pitchFamily="34" charset="-128"/>
                <a:cs typeface="Arial" pitchFamily="34" charset="0"/>
              </a:defRPr>
            </a:lvl1pPr>
            <a:lvl2pPr marL="742950" indent="-285750" eaLnBrk="0" hangingPunct="0">
              <a:spcBef>
                <a:spcPct val="20000"/>
              </a:spcBef>
              <a:buClr>
                <a:srgbClr val="0055B8"/>
              </a:buClr>
              <a:buSzPct val="100000"/>
              <a:buFont typeface="Lucida Grande" pitchFamily="-65" charset="0"/>
              <a:buChar char="❯"/>
              <a:defRPr sz="2000">
                <a:solidFill>
                  <a:srgbClr val="000000"/>
                </a:solidFill>
                <a:latin typeface="Arial" pitchFamily="34" charset="0"/>
                <a:ea typeface="Arial" pitchFamily="34" charset="0"/>
                <a:cs typeface="Arial" pitchFamily="34" charset="0"/>
              </a:defRPr>
            </a:lvl2pPr>
            <a:lvl3pPr marL="1143000" indent="-228600" eaLnBrk="0" hangingPunct="0">
              <a:spcBef>
                <a:spcPct val="20000"/>
              </a:spcBef>
              <a:buClr>
                <a:srgbClr val="0055B8"/>
              </a:buClr>
              <a:buSzPct val="100000"/>
              <a:buFont typeface="Arial" pitchFamily="34" charset="0"/>
              <a:buChar char="•"/>
              <a:defRPr>
                <a:solidFill>
                  <a:srgbClr val="000000"/>
                </a:solidFill>
                <a:latin typeface="Arial" pitchFamily="34" charset="0"/>
                <a:ea typeface="Arial" pitchFamily="34" charset="0"/>
                <a:cs typeface="Arial" pitchFamily="34" charset="0"/>
              </a:defRPr>
            </a:lvl3pPr>
            <a:lvl4pPr marL="1600200" indent="-228600" eaLnBrk="0" hangingPunct="0">
              <a:spcBef>
                <a:spcPct val="20000"/>
              </a:spcBef>
              <a:buClr>
                <a:srgbClr val="0055B8"/>
              </a:buClr>
              <a:buSzPct val="100000"/>
              <a:buFont typeface="Lucida Grande" pitchFamily="-65" charset="0"/>
              <a:buChar char="-"/>
              <a:defRPr>
                <a:solidFill>
                  <a:srgbClr val="000000"/>
                </a:solidFill>
                <a:latin typeface="Arial" pitchFamily="34" charset="0"/>
                <a:ea typeface="Arial" pitchFamily="34" charset="0"/>
                <a:cs typeface="Arial" pitchFamily="34" charset="0"/>
              </a:defRPr>
            </a:lvl4pPr>
            <a:lvl5pPr marL="2057400" indent="-228600" eaLnBrk="0" hangingPunct="0">
              <a:spcBef>
                <a:spcPct val="20000"/>
              </a:spcBef>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9pPr>
          </a:lstStyle>
          <a:p>
            <a:pPr algn="ctr" eaLnBrk="1" hangingPunct="1">
              <a:spcBef>
                <a:spcPct val="0"/>
              </a:spcBef>
              <a:buFontTx/>
              <a:buNone/>
            </a:pPr>
            <a:r>
              <a:rPr lang="en-US" altLang="en-US" sz="1000" b="0" dirty="0">
                <a:solidFill>
                  <a:srgbClr val="0055B8"/>
                </a:solidFill>
              </a:rPr>
              <a:t>Provisioning</a:t>
            </a:r>
          </a:p>
        </p:txBody>
      </p:sp>
      <p:pic>
        <p:nvPicPr>
          <p:cNvPr id="45139" name="Picture 7" descr="document-download.png"/>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550827" y="4172370"/>
            <a:ext cx="312274" cy="23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40" name="Title 2"/>
          <p:cNvSpPr txBox="1">
            <a:spLocks/>
          </p:cNvSpPr>
          <p:nvPr/>
        </p:nvSpPr>
        <p:spPr bwMode="auto">
          <a:xfrm>
            <a:off x="334253" y="4374257"/>
            <a:ext cx="6858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defRPr sz="2000" b="1">
                <a:solidFill>
                  <a:schemeClr val="tx1"/>
                </a:solidFill>
                <a:latin typeface="Arial" pitchFamily="34" charset="0"/>
                <a:ea typeface="MS PGothic" pitchFamily="34" charset="-128"/>
                <a:cs typeface="Arial" pitchFamily="34" charset="0"/>
              </a:defRPr>
            </a:lvl1pPr>
            <a:lvl2pPr marL="742950" indent="-285750" eaLnBrk="0" hangingPunct="0">
              <a:spcBef>
                <a:spcPct val="20000"/>
              </a:spcBef>
              <a:buClr>
                <a:srgbClr val="0055B8"/>
              </a:buClr>
              <a:buSzPct val="100000"/>
              <a:buFont typeface="Lucida Grande" pitchFamily="-65" charset="0"/>
              <a:buChar char="❯"/>
              <a:defRPr sz="2000">
                <a:solidFill>
                  <a:srgbClr val="000000"/>
                </a:solidFill>
                <a:latin typeface="Arial" pitchFamily="34" charset="0"/>
                <a:ea typeface="Arial" pitchFamily="34" charset="0"/>
                <a:cs typeface="Arial" pitchFamily="34" charset="0"/>
              </a:defRPr>
            </a:lvl2pPr>
            <a:lvl3pPr marL="1143000" indent="-228600" eaLnBrk="0" hangingPunct="0">
              <a:spcBef>
                <a:spcPct val="20000"/>
              </a:spcBef>
              <a:buClr>
                <a:srgbClr val="0055B8"/>
              </a:buClr>
              <a:buSzPct val="100000"/>
              <a:buFont typeface="Arial" pitchFamily="34" charset="0"/>
              <a:buChar char="•"/>
              <a:defRPr>
                <a:solidFill>
                  <a:srgbClr val="000000"/>
                </a:solidFill>
                <a:latin typeface="Arial" pitchFamily="34" charset="0"/>
                <a:ea typeface="Arial" pitchFamily="34" charset="0"/>
                <a:cs typeface="Arial" pitchFamily="34" charset="0"/>
              </a:defRPr>
            </a:lvl3pPr>
            <a:lvl4pPr marL="1600200" indent="-228600" eaLnBrk="0" hangingPunct="0">
              <a:spcBef>
                <a:spcPct val="20000"/>
              </a:spcBef>
              <a:buClr>
                <a:srgbClr val="0055B8"/>
              </a:buClr>
              <a:buSzPct val="100000"/>
              <a:buFont typeface="Lucida Grande" pitchFamily="-65" charset="0"/>
              <a:buChar char="-"/>
              <a:defRPr>
                <a:solidFill>
                  <a:srgbClr val="000000"/>
                </a:solidFill>
                <a:latin typeface="Arial" pitchFamily="34" charset="0"/>
                <a:ea typeface="Arial" pitchFamily="34" charset="0"/>
                <a:cs typeface="Arial" pitchFamily="34" charset="0"/>
              </a:defRPr>
            </a:lvl4pPr>
            <a:lvl5pPr marL="2057400" indent="-228600" eaLnBrk="0" hangingPunct="0">
              <a:spcBef>
                <a:spcPct val="20000"/>
              </a:spcBef>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9pPr>
          </a:lstStyle>
          <a:p>
            <a:pPr algn="ctr" eaLnBrk="1" hangingPunct="1">
              <a:spcBef>
                <a:spcPct val="0"/>
              </a:spcBef>
              <a:buFontTx/>
              <a:buNone/>
            </a:pPr>
            <a:r>
              <a:rPr lang="en-US" altLang="en-US" sz="1000" b="0">
                <a:solidFill>
                  <a:srgbClr val="0055B8"/>
                </a:solidFill>
              </a:rPr>
              <a:t>Billing</a:t>
            </a:r>
          </a:p>
        </p:txBody>
      </p:sp>
      <p:pic>
        <p:nvPicPr>
          <p:cNvPr id="45127" name="Picture 3" descr="laptop-chart.png"/>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bwMode="auto">
          <a:xfrm>
            <a:off x="532775" y="3697692"/>
            <a:ext cx="312274" cy="219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124" name="Picture 106"/>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bwMode="auto">
          <a:xfrm>
            <a:off x="7877716" y="3912451"/>
            <a:ext cx="909362" cy="761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 name="Title 2"/>
          <p:cNvSpPr txBox="1">
            <a:spLocks/>
          </p:cNvSpPr>
          <p:nvPr/>
        </p:nvSpPr>
        <p:spPr bwMode="auto">
          <a:xfrm>
            <a:off x="7986978" y="4197535"/>
            <a:ext cx="685800" cy="346472"/>
          </a:xfrm>
          <a:prstGeom prst="rect">
            <a:avLst/>
          </a:prstGeom>
        </p:spPr>
        <p:txBody>
          <a:bodyPr>
            <a:normAutofit fontScale="97500"/>
          </a:bodyPr>
          <a:lstStyle/>
          <a:p>
            <a:pPr algn="ctr" fontAlgn="auto">
              <a:spcAft>
                <a:spcPts val="0"/>
              </a:spcAft>
              <a:defRPr/>
            </a:pPr>
            <a:r>
              <a:rPr lang="en-US" sz="1000" dirty="0">
                <a:solidFill>
                  <a:srgbClr val="0055B8"/>
                </a:solidFill>
                <a:latin typeface="Arial"/>
                <a:ea typeface="Open Sans Light" pitchFamily="34" charset="0"/>
                <a:cs typeface="Arial"/>
              </a:rPr>
              <a:t>BI Tools</a:t>
            </a:r>
          </a:p>
        </p:txBody>
      </p:sp>
      <p:cxnSp>
        <p:nvCxnSpPr>
          <p:cNvPr id="147" name="Straight Arrow Connector 146"/>
          <p:cNvCxnSpPr>
            <a:endCxn id="45124" idx="1"/>
          </p:cNvCxnSpPr>
          <p:nvPr/>
        </p:nvCxnSpPr>
        <p:spPr bwMode="auto">
          <a:xfrm>
            <a:off x="6686283" y="4273735"/>
            <a:ext cx="1191433" cy="19383"/>
          </a:xfrm>
          <a:prstGeom prst="straightConnector1">
            <a:avLst/>
          </a:prstGeom>
          <a:ln>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37" name="Straight Arrow Connector 136"/>
          <p:cNvCxnSpPr/>
          <p:nvPr/>
        </p:nvCxnSpPr>
        <p:spPr bwMode="auto">
          <a:xfrm flipV="1">
            <a:off x="8267964" y="3473635"/>
            <a:ext cx="4763" cy="481013"/>
          </a:xfrm>
          <a:prstGeom prst="straightConnector1">
            <a:avLst/>
          </a:prstGeom>
          <a:ln w="25400" cap="flat" cmpd="sng" algn="ctr">
            <a:solidFill>
              <a:schemeClr val="accent1"/>
            </a:solidFill>
            <a:prstDash val="solid"/>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38" name="Straight Arrow Connector 137"/>
          <p:cNvCxnSpPr/>
          <p:nvPr/>
        </p:nvCxnSpPr>
        <p:spPr bwMode="auto">
          <a:xfrm flipH="1">
            <a:off x="6686283" y="3941550"/>
            <a:ext cx="1586444" cy="0"/>
          </a:xfrm>
          <a:prstGeom prst="straightConnector1">
            <a:avLst/>
          </a:prstGeom>
          <a:ln w="25400" cap="flat" cmpd="sng" algn="ctr">
            <a:solidFill>
              <a:schemeClr val="accent1"/>
            </a:solidFill>
            <a:prstDash val="solid"/>
            <a:round/>
            <a:headEnd type="none" w="med" len="med"/>
            <a:tailEnd type="none" w="lg" len="lg"/>
          </a:ln>
          <a:effectLst/>
        </p:spPr>
        <p:style>
          <a:lnRef idx="2">
            <a:schemeClr val="accent1"/>
          </a:lnRef>
          <a:fillRef idx="0">
            <a:schemeClr val="accent1"/>
          </a:fillRef>
          <a:effectRef idx="1">
            <a:schemeClr val="accent1"/>
          </a:effectRef>
          <a:fontRef idx="minor">
            <a:schemeClr val="tx1"/>
          </a:fontRef>
        </p:style>
      </p:cxnSp>
      <p:pic>
        <p:nvPicPr>
          <p:cNvPr id="45086" name="Picture 4" descr="earth-chats.png"/>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bwMode="auto">
          <a:xfrm>
            <a:off x="533481" y="1454629"/>
            <a:ext cx="321459" cy="272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0" name="Title 2"/>
          <p:cNvSpPr txBox="1">
            <a:spLocks/>
          </p:cNvSpPr>
          <p:nvPr/>
        </p:nvSpPr>
        <p:spPr bwMode="auto">
          <a:xfrm>
            <a:off x="291636" y="1711953"/>
            <a:ext cx="857250" cy="245268"/>
          </a:xfrm>
          <a:prstGeom prst="rect">
            <a:avLst/>
          </a:prstGeom>
        </p:spPr>
        <p:txBody>
          <a:bodyPr>
            <a:normAutofit fontScale="97500"/>
          </a:bodyPr>
          <a:lstStyle/>
          <a:p>
            <a:pPr algn="ctr" fontAlgn="auto">
              <a:spcAft>
                <a:spcPts val="0"/>
              </a:spcAft>
              <a:defRPr/>
            </a:pPr>
            <a:r>
              <a:rPr lang="en-US" sz="1000" dirty="0">
                <a:solidFill>
                  <a:srgbClr val="0055B8"/>
                </a:solidFill>
                <a:latin typeface="Arial"/>
                <a:ea typeface="Open Sans Light" pitchFamily="34" charset="0"/>
                <a:cs typeface="Arial"/>
              </a:rPr>
              <a:t>Location</a:t>
            </a:r>
          </a:p>
        </p:txBody>
      </p:sp>
      <p:cxnSp>
        <p:nvCxnSpPr>
          <p:cNvPr id="222" name="Straight Arrow Connector 221"/>
          <p:cNvCxnSpPr/>
          <p:nvPr/>
        </p:nvCxnSpPr>
        <p:spPr bwMode="auto">
          <a:xfrm>
            <a:off x="1020053" y="1930585"/>
            <a:ext cx="697536" cy="3"/>
          </a:xfrm>
          <a:prstGeom prst="straightConnector1">
            <a:avLst/>
          </a:prstGeom>
          <a:ln>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pic>
        <p:nvPicPr>
          <p:cNvPr id="45115" name="Picture 95"/>
          <p:cNvPicPr>
            <a:picLocks noChangeAspect="1"/>
          </p:cNvPicPr>
          <p:nvPr/>
        </p:nvPicPr>
        <p:blipFill>
          <a:blip r:embed="rId12" cstate="email">
            <a:extLst>
              <a:ext uri="{28A0092B-C50C-407E-A947-70E740481C1C}">
                <a14:useLocalDpi xmlns:a14="http://schemas.microsoft.com/office/drawing/2010/main"/>
              </a:ext>
            </a:extLst>
          </a:blip>
          <a:srcRect/>
          <a:stretch>
            <a:fillRect/>
          </a:stretch>
        </p:blipFill>
        <p:spPr bwMode="auto">
          <a:xfrm>
            <a:off x="577576" y="1961133"/>
            <a:ext cx="246451" cy="24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9" name="Title 2"/>
          <p:cNvSpPr txBox="1">
            <a:spLocks/>
          </p:cNvSpPr>
          <p:nvPr/>
        </p:nvSpPr>
        <p:spPr bwMode="auto">
          <a:xfrm>
            <a:off x="460312" y="2175857"/>
            <a:ext cx="481012" cy="211931"/>
          </a:xfrm>
          <a:prstGeom prst="rect">
            <a:avLst/>
          </a:prstGeom>
        </p:spPr>
        <p:txBody>
          <a:bodyPr>
            <a:noAutofit/>
          </a:bodyPr>
          <a:lstStyle/>
          <a:p>
            <a:pPr algn="ctr" fontAlgn="auto">
              <a:spcAft>
                <a:spcPts val="0"/>
              </a:spcAft>
              <a:defRPr/>
            </a:pPr>
            <a:r>
              <a:rPr lang="en-US" sz="1000" dirty="0">
                <a:solidFill>
                  <a:srgbClr val="0055B8"/>
                </a:solidFill>
                <a:latin typeface="Arial"/>
                <a:ea typeface="Open Sans Light" pitchFamily="34" charset="0"/>
                <a:cs typeface="Arial"/>
              </a:rPr>
              <a:t>Web</a:t>
            </a:r>
          </a:p>
        </p:txBody>
      </p:sp>
      <p:pic>
        <p:nvPicPr>
          <p:cNvPr id="45113" name="Picture 104"/>
          <p:cNvPicPr>
            <a:picLocks noChangeAspect="1"/>
          </p:cNvPicPr>
          <p:nvPr/>
        </p:nvPicPr>
        <p:blipFill>
          <a:blip r:embed="rId13" cstate="email">
            <a:extLst>
              <a:ext uri="{28A0092B-C50C-407E-A947-70E740481C1C}">
                <a14:useLocalDpi xmlns:a14="http://schemas.microsoft.com/office/drawing/2010/main"/>
              </a:ext>
            </a:extLst>
          </a:blip>
          <a:srcRect/>
          <a:stretch>
            <a:fillRect/>
          </a:stretch>
        </p:blipFill>
        <p:spPr bwMode="auto">
          <a:xfrm>
            <a:off x="581684" y="2434799"/>
            <a:ext cx="238236" cy="238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14" name="Title 2"/>
          <p:cNvSpPr txBox="1">
            <a:spLocks/>
          </p:cNvSpPr>
          <p:nvPr/>
        </p:nvSpPr>
        <p:spPr bwMode="auto">
          <a:xfrm>
            <a:off x="322005" y="2637837"/>
            <a:ext cx="779290" cy="180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defRPr sz="2000" b="1">
                <a:solidFill>
                  <a:schemeClr val="tx1"/>
                </a:solidFill>
                <a:latin typeface="Arial" pitchFamily="34" charset="0"/>
                <a:ea typeface="MS PGothic" pitchFamily="34" charset="-128"/>
                <a:cs typeface="Arial" pitchFamily="34" charset="0"/>
              </a:defRPr>
            </a:lvl1pPr>
            <a:lvl2pPr marL="742950" indent="-285750" eaLnBrk="0" hangingPunct="0">
              <a:spcBef>
                <a:spcPct val="20000"/>
              </a:spcBef>
              <a:buClr>
                <a:srgbClr val="0055B8"/>
              </a:buClr>
              <a:buSzPct val="100000"/>
              <a:buFont typeface="Lucida Grande" pitchFamily="-65" charset="0"/>
              <a:buChar char="❯"/>
              <a:defRPr sz="2000">
                <a:solidFill>
                  <a:srgbClr val="000000"/>
                </a:solidFill>
                <a:latin typeface="Arial" pitchFamily="34" charset="0"/>
                <a:ea typeface="Arial" pitchFamily="34" charset="0"/>
                <a:cs typeface="Arial" pitchFamily="34" charset="0"/>
              </a:defRPr>
            </a:lvl2pPr>
            <a:lvl3pPr marL="1143000" indent="-228600" eaLnBrk="0" hangingPunct="0">
              <a:spcBef>
                <a:spcPct val="20000"/>
              </a:spcBef>
              <a:buClr>
                <a:srgbClr val="0055B8"/>
              </a:buClr>
              <a:buSzPct val="100000"/>
              <a:buFont typeface="Arial" pitchFamily="34" charset="0"/>
              <a:buChar char="•"/>
              <a:defRPr>
                <a:solidFill>
                  <a:srgbClr val="000000"/>
                </a:solidFill>
                <a:latin typeface="Arial" pitchFamily="34" charset="0"/>
                <a:ea typeface="Arial" pitchFamily="34" charset="0"/>
                <a:cs typeface="Arial" pitchFamily="34" charset="0"/>
              </a:defRPr>
            </a:lvl3pPr>
            <a:lvl4pPr marL="1600200" indent="-228600" eaLnBrk="0" hangingPunct="0">
              <a:spcBef>
                <a:spcPct val="20000"/>
              </a:spcBef>
              <a:buClr>
                <a:srgbClr val="0055B8"/>
              </a:buClr>
              <a:buSzPct val="100000"/>
              <a:buFont typeface="Lucida Grande" pitchFamily="-65" charset="0"/>
              <a:buChar char="-"/>
              <a:defRPr>
                <a:solidFill>
                  <a:srgbClr val="000000"/>
                </a:solidFill>
                <a:latin typeface="Arial" pitchFamily="34" charset="0"/>
                <a:ea typeface="Arial" pitchFamily="34" charset="0"/>
                <a:cs typeface="Arial" pitchFamily="34" charset="0"/>
              </a:defRPr>
            </a:lvl4pPr>
            <a:lvl5pPr marL="2057400" indent="-228600" eaLnBrk="0" hangingPunct="0">
              <a:spcBef>
                <a:spcPct val="20000"/>
              </a:spcBef>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9pPr>
          </a:lstStyle>
          <a:p>
            <a:pPr algn="ctr" eaLnBrk="1" hangingPunct="1">
              <a:spcBef>
                <a:spcPct val="0"/>
              </a:spcBef>
              <a:buFontTx/>
              <a:buNone/>
            </a:pPr>
            <a:r>
              <a:rPr lang="en-US" altLang="en-US" sz="1000" b="0">
                <a:solidFill>
                  <a:srgbClr val="0055B8"/>
                </a:solidFill>
              </a:rPr>
              <a:t>Social Media</a:t>
            </a:r>
          </a:p>
        </p:txBody>
      </p:sp>
      <p:sp>
        <p:nvSpPr>
          <p:cNvPr id="45112" name="Title 2"/>
          <p:cNvSpPr txBox="1">
            <a:spLocks/>
          </p:cNvSpPr>
          <p:nvPr/>
        </p:nvSpPr>
        <p:spPr bwMode="auto">
          <a:xfrm>
            <a:off x="346012" y="1208284"/>
            <a:ext cx="688549" cy="15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defRPr sz="2000" b="1">
                <a:solidFill>
                  <a:schemeClr val="tx1"/>
                </a:solidFill>
                <a:latin typeface="Arial" pitchFamily="34" charset="0"/>
                <a:ea typeface="MS PGothic" pitchFamily="34" charset="-128"/>
                <a:cs typeface="Arial" pitchFamily="34" charset="0"/>
              </a:defRPr>
            </a:lvl1pPr>
            <a:lvl2pPr marL="742950" indent="-285750" eaLnBrk="0" hangingPunct="0">
              <a:spcBef>
                <a:spcPct val="20000"/>
              </a:spcBef>
              <a:buClr>
                <a:srgbClr val="0055B8"/>
              </a:buClr>
              <a:buSzPct val="100000"/>
              <a:buFont typeface="Lucida Grande" pitchFamily="-65" charset="0"/>
              <a:buChar char="❯"/>
              <a:defRPr sz="2000">
                <a:solidFill>
                  <a:srgbClr val="000000"/>
                </a:solidFill>
                <a:latin typeface="Arial" pitchFamily="34" charset="0"/>
                <a:ea typeface="Arial" pitchFamily="34" charset="0"/>
                <a:cs typeface="Arial" pitchFamily="34" charset="0"/>
              </a:defRPr>
            </a:lvl2pPr>
            <a:lvl3pPr marL="1143000" indent="-228600" eaLnBrk="0" hangingPunct="0">
              <a:spcBef>
                <a:spcPct val="20000"/>
              </a:spcBef>
              <a:buClr>
                <a:srgbClr val="0055B8"/>
              </a:buClr>
              <a:buSzPct val="100000"/>
              <a:buFont typeface="Arial" pitchFamily="34" charset="0"/>
              <a:buChar char="•"/>
              <a:defRPr>
                <a:solidFill>
                  <a:srgbClr val="000000"/>
                </a:solidFill>
                <a:latin typeface="Arial" pitchFamily="34" charset="0"/>
                <a:ea typeface="Arial" pitchFamily="34" charset="0"/>
                <a:cs typeface="Arial" pitchFamily="34" charset="0"/>
              </a:defRPr>
            </a:lvl3pPr>
            <a:lvl4pPr marL="1600200" indent="-228600" eaLnBrk="0" hangingPunct="0">
              <a:spcBef>
                <a:spcPct val="20000"/>
              </a:spcBef>
              <a:buClr>
                <a:srgbClr val="0055B8"/>
              </a:buClr>
              <a:buSzPct val="100000"/>
              <a:buFont typeface="Lucida Grande" pitchFamily="-65" charset="0"/>
              <a:buChar char="-"/>
              <a:defRPr>
                <a:solidFill>
                  <a:srgbClr val="000000"/>
                </a:solidFill>
                <a:latin typeface="Arial" pitchFamily="34" charset="0"/>
                <a:ea typeface="Arial" pitchFamily="34" charset="0"/>
                <a:cs typeface="Arial" pitchFamily="34" charset="0"/>
              </a:defRPr>
            </a:lvl4pPr>
            <a:lvl5pPr marL="2057400" indent="-228600" eaLnBrk="0" hangingPunct="0">
              <a:spcBef>
                <a:spcPct val="20000"/>
              </a:spcBef>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9pPr>
          </a:lstStyle>
          <a:p>
            <a:pPr algn="ctr" eaLnBrk="1" hangingPunct="1">
              <a:spcBef>
                <a:spcPct val="0"/>
              </a:spcBef>
              <a:buFontTx/>
              <a:buNone/>
            </a:pPr>
            <a:r>
              <a:rPr lang="en-US" altLang="en-US" sz="1000" b="0" dirty="0">
                <a:solidFill>
                  <a:srgbClr val="0055B8"/>
                </a:solidFill>
              </a:rPr>
              <a:t>Network</a:t>
            </a:r>
          </a:p>
        </p:txBody>
      </p:sp>
      <p:sp>
        <p:nvSpPr>
          <p:cNvPr id="218" name="Rounded Rectangle 217"/>
          <p:cNvSpPr>
            <a:spLocks noChangeArrowheads="1"/>
          </p:cNvSpPr>
          <p:nvPr/>
        </p:nvSpPr>
        <p:spPr bwMode="auto">
          <a:xfrm>
            <a:off x="1802669" y="1073338"/>
            <a:ext cx="707231" cy="1729977"/>
          </a:xfrm>
          <a:prstGeom prst="roundRect">
            <a:avLst>
              <a:gd name="adj" fmla="val 7252"/>
            </a:avLst>
          </a:prstGeom>
          <a:solidFill>
            <a:schemeClr val="bg1"/>
          </a:solidFill>
          <a:ln w="6350">
            <a:solidFill>
              <a:srgbClr val="0055B8"/>
            </a:solidFill>
            <a:round/>
            <a:headEnd/>
            <a:tailEnd/>
          </a:ln>
          <a:effectLst/>
        </p:spPr>
        <p:txBody>
          <a:bodyPr anchor="ctr"/>
          <a:lstStyle/>
          <a:p>
            <a:pPr algn="ctr">
              <a:defRPr/>
            </a:pPr>
            <a:endParaRPr lang="en-US" sz="2000">
              <a:solidFill>
                <a:schemeClr val="lt1"/>
              </a:solidFill>
              <a:latin typeface="Arial"/>
              <a:ea typeface="+mn-ea"/>
              <a:cs typeface="Arial"/>
            </a:endParaRPr>
          </a:p>
        </p:txBody>
      </p:sp>
      <p:sp>
        <p:nvSpPr>
          <p:cNvPr id="219" name="Title 2"/>
          <p:cNvSpPr txBox="1">
            <a:spLocks/>
          </p:cNvSpPr>
          <p:nvPr/>
        </p:nvSpPr>
        <p:spPr bwMode="auto">
          <a:xfrm>
            <a:off x="1782719" y="1372822"/>
            <a:ext cx="712539" cy="571500"/>
          </a:xfrm>
          <a:prstGeom prst="rect">
            <a:avLst/>
          </a:prstGeom>
        </p:spPr>
        <p:txBody>
          <a:bodyPr>
            <a:noAutofit/>
          </a:bodyPr>
          <a:lstStyle/>
          <a:p>
            <a:pPr algn="ctr" fontAlgn="auto">
              <a:spcAft>
                <a:spcPts val="0"/>
              </a:spcAft>
              <a:defRPr/>
            </a:pPr>
            <a:r>
              <a:rPr lang="en-US" sz="1050" dirty="0">
                <a:solidFill>
                  <a:srgbClr val="0055B8"/>
                </a:solidFill>
                <a:latin typeface="Arial"/>
                <a:ea typeface="Open Sans Light" pitchFamily="34" charset="0"/>
                <a:cs typeface="Arial"/>
              </a:rPr>
              <a:t>Existing</a:t>
            </a:r>
          </a:p>
          <a:p>
            <a:pPr algn="ctr" fontAlgn="auto">
              <a:spcAft>
                <a:spcPts val="0"/>
              </a:spcAft>
              <a:defRPr/>
            </a:pPr>
            <a:r>
              <a:rPr lang="en-US" sz="1050" dirty="0">
                <a:solidFill>
                  <a:srgbClr val="0055B8"/>
                </a:solidFill>
                <a:latin typeface="Arial"/>
                <a:ea typeface="Open Sans Light" pitchFamily="34" charset="0"/>
                <a:cs typeface="Arial"/>
              </a:rPr>
              <a:t>Process</a:t>
            </a:r>
          </a:p>
          <a:p>
            <a:pPr algn="ctr" fontAlgn="auto">
              <a:spcAft>
                <a:spcPts val="0"/>
              </a:spcAft>
              <a:defRPr/>
            </a:pPr>
            <a:r>
              <a:rPr lang="en-US" sz="1050" dirty="0">
                <a:solidFill>
                  <a:srgbClr val="0055B8"/>
                </a:solidFill>
                <a:latin typeface="Arial"/>
                <a:ea typeface="Open Sans Light" pitchFamily="34" charset="0"/>
                <a:cs typeface="Arial"/>
              </a:rPr>
              <a:t>or </a:t>
            </a:r>
            <a:r>
              <a:rPr lang="en-US" sz="1050" b="1" dirty="0" smtClean="0">
                <a:solidFill>
                  <a:srgbClr val="0055B8"/>
                </a:solidFill>
                <a:latin typeface="Arial"/>
                <a:ea typeface="Open Sans Light" pitchFamily="34" charset="0"/>
                <a:cs typeface="Arial"/>
              </a:rPr>
              <a:t>Pentaho</a:t>
            </a:r>
            <a:endParaRPr lang="en-US" sz="1050" b="1" dirty="0">
              <a:solidFill>
                <a:srgbClr val="0055B8"/>
              </a:solidFill>
              <a:latin typeface="Arial"/>
              <a:ea typeface="Open Sans Light" pitchFamily="34" charset="0"/>
              <a:cs typeface="Arial"/>
            </a:endParaRPr>
          </a:p>
        </p:txBody>
      </p:sp>
      <p:pic>
        <p:nvPicPr>
          <p:cNvPr id="45107" name="Picture 121"/>
          <p:cNvPicPr>
            <a:picLocks noChangeAspect="1"/>
          </p:cNvPicPr>
          <p:nvPr/>
        </p:nvPicPr>
        <p:blipFill>
          <a:blip r:embed="rId14" cstate="email">
            <a:extLst>
              <a:ext uri="{28A0092B-C50C-407E-A947-70E740481C1C}">
                <a14:useLocalDpi xmlns:a14="http://schemas.microsoft.com/office/drawing/2010/main"/>
              </a:ext>
            </a:extLst>
          </a:blip>
          <a:srcRect/>
          <a:stretch>
            <a:fillRect/>
          </a:stretch>
        </p:blipFill>
        <p:spPr bwMode="auto">
          <a:xfrm>
            <a:off x="1939335" y="2083840"/>
            <a:ext cx="415711" cy="53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108" name="Picture 125"/>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68512" y="1137246"/>
            <a:ext cx="571479" cy="15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1" name="Straight Arrow Connector 210"/>
          <p:cNvCxnSpPr>
            <a:endCxn id="45102" idx="1"/>
          </p:cNvCxnSpPr>
          <p:nvPr/>
        </p:nvCxnSpPr>
        <p:spPr bwMode="auto">
          <a:xfrm flipV="1">
            <a:off x="2650524" y="2184999"/>
            <a:ext cx="730122" cy="383"/>
          </a:xfrm>
          <a:prstGeom prst="straightConnector1">
            <a:avLst/>
          </a:prstGeom>
          <a:ln>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pic>
        <p:nvPicPr>
          <p:cNvPr id="45102" name="Picture 136"/>
          <p:cNvPicPr>
            <a:picLocks noChangeAspect="1"/>
          </p:cNvPicPr>
          <p:nvPr/>
        </p:nvPicPr>
        <p:blipFill>
          <a:blip r:embed="rId15" cstate="email">
            <a:extLst>
              <a:ext uri="{28A0092B-C50C-407E-A947-70E740481C1C}">
                <a14:useLocalDpi xmlns:a14="http://schemas.microsoft.com/office/drawing/2010/main"/>
              </a:ext>
            </a:extLst>
          </a:blip>
          <a:srcRect/>
          <a:stretch>
            <a:fillRect/>
          </a:stretch>
        </p:blipFill>
        <p:spPr bwMode="auto">
          <a:xfrm>
            <a:off x="3380646" y="1872997"/>
            <a:ext cx="984772" cy="624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103" name="Picture 137"/>
          <p:cNvPicPr>
            <a:picLocks noChangeAspect="1"/>
          </p:cNvPicPr>
          <p:nvPr/>
        </p:nvPicPr>
        <p:blipFill>
          <a:blip r:embed="rId16" cstate="email">
            <a:extLst>
              <a:ext uri="{28A0092B-C50C-407E-A947-70E740481C1C}">
                <a14:useLocalDpi xmlns:a14="http://schemas.microsoft.com/office/drawing/2010/main"/>
              </a:ext>
            </a:extLst>
          </a:blip>
          <a:srcRect/>
          <a:stretch>
            <a:fillRect/>
          </a:stretch>
        </p:blipFill>
        <p:spPr bwMode="auto">
          <a:xfrm>
            <a:off x="3722451" y="2257568"/>
            <a:ext cx="251209" cy="186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4" name="Title 2"/>
          <p:cNvSpPr txBox="1">
            <a:spLocks/>
          </p:cNvSpPr>
          <p:nvPr/>
        </p:nvSpPr>
        <p:spPr bwMode="auto">
          <a:xfrm>
            <a:off x="3479009" y="1915109"/>
            <a:ext cx="800099" cy="400050"/>
          </a:xfrm>
          <a:prstGeom prst="rect">
            <a:avLst/>
          </a:prstGeom>
        </p:spPr>
        <p:txBody>
          <a:bodyPr>
            <a:normAutofit fontScale="97500" lnSpcReduction="10000"/>
          </a:bodyPr>
          <a:lstStyle/>
          <a:p>
            <a:pPr algn="ctr" fontAlgn="auto">
              <a:spcAft>
                <a:spcPts val="0"/>
              </a:spcAft>
              <a:defRPr/>
            </a:pPr>
            <a:r>
              <a:rPr lang="en-US" sz="1100" dirty="0">
                <a:solidFill>
                  <a:srgbClr val="0055B8"/>
                </a:solidFill>
                <a:latin typeface="Arial"/>
                <a:ea typeface="Open Sans Light" pitchFamily="34" charset="0"/>
                <a:cs typeface="Arial"/>
              </a:rPr>
              <a:t>Hadoop</a:t>
            </a:r>
            <a:br>
              <a:rPr lang="en-US" sz="1100" dirty="0">
                <a:solidFill>
                  <a:srgbClr val="0055B8"/>
                </a:solidFill>
                <a:latin typeface="Arial"/>
                <a:ea typeface="Open Sans Light" pitchFamily="34" charset="0"/>
                <a:cs typeface="Arial"/>
              </a:rPr>
            </a:br>
            <a:r>
              <a:rPr lang="en-US" sz="1100" dirty="0">
                <a:solidFill>
                  <a:srgbClr val="0055B8"/>
                </a:solidFill>
                <a:latin typeface="Arial"/>
                <a:ea typeface="Open Sans Light" pitchFamily="34" charset="0"/>
                <a:cs typeface="Arial"/>
              </a:rPr>
              <a:t>Cluster</a:t>
            </a:r>
          </a:p>
        </p:txBody>
      </p:sp>
      <p:pic>
        <p:nvPicPr>
          <p:cNvPr id="45094" name="Picture 81"/>
          <p:cNvPicPr>
            <a:picLocks noChangeAspect="1"/>
          </p:cNvPicPr>
          <p:nvPr/>
        </p:nvPicPr>
        <p:blipFill>
          <a:blip r:embed="rId17" cstate="email">
            <a:extLst>
              <a:ext uri="{28A0092B-C50C-407E-A947-70E740481C1C}">
                <a14:useLocalDpi xmlns:a14="http://schemas.microsoft.com/office/drawing/2010/main"/>
              </a:ext>
            </a:extLst>
          </a:blip>
          <a:srcRect/>
          <a:stretch>
            <a:fillRect/>
          </a:stretch>
        </p:blipFill>
        <p:spPr bwMode="auto">
          <a:xfrm>
            <a:off x="3381911" y="1277574"/>
            <a:ext cx="993639" cy="57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8" name="Straight Arrow Connector 207"/>
          <p:cNvCxnSpPr/>
          <p:nvPr/>
        </p:nvCxnSpPr>
        <p:spPr bwMode="auto">
          <a:xfrm>
            <a:off x="2650524" y="1587688"/>
            <a:ext cx="723135" cy="0"/>
          </a:xfrm>
          <a:prstGeom prst="straightConnector1">
            <a:avLst/>
          </a:prstGeom>
          <a:ln>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09" name="Title 2"/>
          <p:cNvSpPr txBox="1">
            <a:spLocks/>
          </p:cNvSpPr>
          <p:nvPr/>
        </p:nvSpPr>
        <p:spPr bwMode="auto">
          <a:xfrm>
            <a:off x="3486154" y="1342419"/>
            <a:ext cx="800099" cy="400050"/>
          </a:xfrm>
          <a:prstGeom prst="rect">
            <a:avLst/>
          </a:prstGeom>
        </p:spPr>
        <p:txBody>
          <a:bodyPr>
            <a:normAutofit fontScale="97500"/>
          </a:bodyPr>
          <a:lstStyle/>
          <a:p>
            <a:pPr algn="ctr" fontAlgn="auto">
              <a:spcAft>
                <a:spcPts val="0"/>
              </a:spcAft>
              <a:defRPr/>
            </a:pPr>
            <a:r>
              <a:rPr lang="en-US" sz="1100" dirty="0">
                <a:solidFill>
                  <a:srgbClr val="0055B8"/>
                </a:solidFill>
                <a:latin typeface="Arial"/>
                <a:ea typeface="Open Sans Light" pitchFamily="34" charset="0"/>
                <a:cs typeface="Arial"/>
              </a:rPr>
              <a:t>NoSQL</a:t>
            </a:r>
          </a:p>
        </p:txBody>
      </p:sp>
      <p:pic>
        <p:nvPicPr>
          <p:cNvPr id="45097" name="Picture 84" descr="mongo-db-logo.png"/>
          <p:cNvPicPr>
            <a:picLocks noChangeAspect="1"/>
          </p:cNvPicPr>
          <p:nvPr/>
        </p:nvPicPr>
        <p:blipFill>
          <a:blip r:embed="rId18" cstate="email">
            <a:extLst>
              <a:ext uri="{28A0092B-C50C-407E-A947-70E740481C1C}">
                <a14:useLocalDpi xmlns:a14="http://schemas.microsoft.com/office/drawing/2010/main"/>
              </a:ext>
            </a:extLst>
          </a:blip>
          <a:srcRect/>
          <a:stretch>
            <a:fillRect/>
          </a:stretch>
        </p:blipFill>
        <p:spPr bwMode="auto">
          <a:xfrm>
            <a:off x="3558508" y="1534209"/>
            <a:ext cx="631166" cy="210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90" name="Picture 110" descr="spread-points.png"/>
          <p:cNvPicPr>
            <a:picLocks noChangeAspect="1"/>
          </p:cNvPicPr>
          <p:nvPr/>
        </p:nvPicPr>
        <p:blipFill>
          <a:blip r:embed="rId19" cstate="email">
            <a:extLst>
              <a:ext uri="{28A0092B-C50C-407E-A947-70E740481C1C}">
                <a14:useLocalDpi xmlns:a14="http://schemas.microsoft.com/office/drawing/2010/main"/>
              </a:ext>
            </a:extLst>
          </a:blip>
          <a:srcRect/>
          <a:stretch>
            <a:fillRect/>
          </a:stretch>
        </p:blipFill>
        <p:spPr bwMode="auto">
          <a:xfrm>
            <a:off x="556694" y="1057859"/>
            <a:ext cx="300788" cy="196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5" name="Straight Arrow Connector 234"/>
          <p:cNvCxnSpPr/>
          <p:nvPr/>
        </p:nvCxnSpPr>
        <p:spPr bwMode="auto">
          <a:xfrm flipV="1">
            <a:off x="4264541" y="2159185"/>
            <a:ext cx="499405" cy="5957"/>
          </a:xfrm>
          <a:prstGeom prst="straightConnector1">
            <a:avLst/>
          </a:prstGeom>
          <a:ln>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38" name="Straight Arrow Connector 237"/>
          <p:cNvCxnSpPr/>
          <p:nvPr/>
        </p:nvCxnSpPr>
        <p:spPr bwMode="auto">
          <a:xfrm flipV="1">
            <a:off x="5493324" y="1587687"/>
            <a:ext cx="365522" cy="5953"/>
          </a:xfrm>
          <a:prstGeom prst="straightConnector1">
            <a:avLst/>
          </a:prstGeom>
          <a:ln>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pic>
        <p:nvPicPr>
          <p:cNvPr id="45084" name="Picture 145"/>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6090035" y="1297174"/>
            <a:ext cx="596248" cy="5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85" name="Picture 146"/>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5914391" y="1587767"/>
            <a:ext cx="655873" cy="63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3" name="Title 2"/>
          <p:cNvSpPr txBox="1">
            <a:spLocks/>
          </p:cNvSpPr>
          <p:nvPr/>
        </p:nvSpPr>
        <p:spPr bwMode="auto">
          <a:xfrm>
            <a:off x="5895755" y="1816287"/>
            <a:ext cx="685800" cy="400050"/>
          </a:xfrm>
          <a:prstGeom prst="rect">
            <a:avLst/>
          </a:prstGeom>
        </p:spPr>
        <p:txBody>
          <a:bodyPr>
            <a:normAutofit fontScale="97500" lnSpcReduction="10000"/>
          </a:bodyPr>
          <a:lstStyle/>
          <a:p>
            <a:pPr algn="ctr" fontAlgn="auto">
              <a:spcAft>
                <a:spcPts val="0"/>
              </a:spcAft>
              <a:defRPr/>
            </a:pPr>
            <a:r>
              <a:rPr lang="en-US" sz="1100" dirty="0">
                <a:solidFill>
                  <a:srgbClr val="0055B8"/>
                </a:solidFill>
                <a:latin typeface="Arial"/>
                <a:ea typeface="Open Sans Light" pitchFamily="34" charset="0"/>
                <a:cs typeface="Arial"/>
              </a:rPr>
              <a:t>Analytic DB</a:t>
            </a:r>
          </a:p>
        </p:txBody>
      </p:sp>
      <p:cxnSp>
        <p:nvCxnSpPr>
          <p:cNvPr id="240" name="Straight Arrow Connector 239"/>
          <p:cNvCxnSpPr/>
          <p:nvPr/>
        </p:nvCxnSpPr>
        <p:spPr bwMode="auto">
          <a:xfrm rot="5400000">
            <a:off x="8138183" y="1681746"/>
            <a:ext cx="269082" cy="0"/>
          </a:xfrm>
          <a:prstGeom prst="straightConnector1">
            <a:avLst/>
          </a:prstGeom>
          <a:ln w="25400" cap="flat" cmpd="sng" algn="ctr">
            <a:solidFill>
              <a:schemeClr val="accent1"/>
            </a:solidFill>
            <a:prstDash val="solid"/>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41" name="Straight Arrow Connector 240"/>
          <p:cNvCxnSpPr/>
          <p:nvPr/>
        </p:nvCxnSpPr>
        <p:spPr bwMode="auto">
          <a:xfrm flipH="1">
            <a:off x="6734432" y="1547206"/>
            <a:ext cx="1538292" cy="0"/>
          </a:xfrm>
          <a:prstGeom prst="straightConnector1">
            <a:avLst/>
          </a:prstGeom>
          <a:ln w="25400" cap="flat" cmpd="sng" algn="ctr">
            <a:solidFill>
              <a:schemeClr val="accent1"/>
            </a:solidFill>
            <a:prstDash val="solid"/>
            <a:round/>
            <a:headEnd type="none" w="med" len="med"/>
            <a:tailEnd type="none" w="lg" len="lg"/>
          </a:ln>
          <a:effectLst/>
        </p:spPr>
        <p:style>
          <a:lnRef idx="2">
            <a:schemeClr val="accent1"/>
          </a:lnRef>
          <a:fillRef idx="0">
            <a:schemeClr val="accent1"/>
          </a:fillRef>
          <a:effectRef idx="1">
            <a:schemeClr val="accent1"/>
          </a:effectRef>
          <a:fontRef idx="minor">
            <a:schemeClr val="tx1"/>
          </a:fontRef>
        </p:style>
      </p:cxnSp>
      <p:cxnSp>
        <p:nvCxnSpPr>
          <p:cNvPr id="232" name="Straight Arrow Connector 231"/>
          <p:cNvCxnSpPr/>
          <p:nvPr/>
        </p:nvCxnSpPr>
        <p:spPr bwMode="auto">
          <a:xfrm>
            <a:off x="4281210" y="1587687"/>
            <a:ext cx="482736" cy="0"/>
          </a:xfrm>
          <a:prstGeom prst="straightConnector1">
            <a:avLst/>
          </a:prstGeom>
          <a:ln>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45069" name="TextBox 12"/>
          <p:cNvSpPr txBox="1">
            <a:spLocks noChangeArrowheads="1"/>
          </p:cNvSpPr>
          <p:nvPr/>
        </p:nvSpPr>
        <p:spPr bwMode="auto">
          <a:xfrm>
            <a:off x="4006800" y="2809919"/>
            <a:ext cx="355232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itchFamily="34" charset="0"/>
              <a:defRPr sz="2000" b="1">
                <a:solidFill>
                  <a:schemeClr val="tx1"/>
                </a:solidFill>
                <a:latin typeface="Arial" pitchFamily="34" charset="0"/>
                <a:ea typeface="MS PGothic" pitchFamily="34" charset="-128"/>
                <a:cs typeface="Arial" pitchFamily="34" charset="0"/>
              </a:defRPr>
            </a:lvl1pPr>
            <a:lvl2pPr marL="742950" indent="-285750" eaLnBrk="0" hangingPunct="0">
              <a:spcBef>
                <a:spcPct val="20000"/>
              </a:spcBef>
              <a:buClr>
                <a:srgbClr val="0055B8"/>
              </a:buClr>
              <a:buSzPct val="100000"/>
              <a:buFont typeface="Lucida Grande" pitchFamily="-65" charset="0"/>
              <a:buChar char="❯"/>
              <a:defRPr sz="2000">
                <a:solidFill>
                  <a:srgbClr val="000000"/>
                </a:solidFill>
                <a:latin typeface="Arial" pitchFamily="34" charset="0"/>
                <a:ea typeface="Arial" pitchFamily="34" charset="0"/>
                <a:cs typeface="Arial" pitchFamily="34" charset="0"/>
              </a:defRPr>
            </a:lvl2pPr>
            <a:lvl3pPr marL="1143000" indent="-228600" eaLnBrk="0" hangingPunct="0">
              <a:spcBef>
                <a:spcPct val="20000"/>
              </a:spcBef>
              <a:buClr>
                <a:srgbClr val="0055B8"/>
              </a:buClr>
              <a:buSzPct val="100000"/>
              <a:buFont typeface="Arial" pitchFamily="34" charset="0"/>
              <a:buChar char="•"/>
              <a:defRPr>
                <a:solidFill>
                  <a:srgbClr val="000000"/>
                </a:solidFill>
                <a:latin typeface="Arial" pitchFamily="34" charset="0"/>
                <a:ea typeface="Arial" pitchFamily="34" charset="0"/>
                <a:cs typeface="Arial" pitchFamily="34" charset="0"/>
              </a:defRPr>
            </a:lvl3pPr>
            <a:lvl4pPr marL="1600200" indent="-228600" eaLnBrk="0" hangingPunct="0">
              <a:spcBef>
                <a:spcPct val="20000"/>
              </a:spcBef>
              <a:buClr>
                <a:srgbClr val="0055B8"/>
              </a:buClr>
              <a:buSzPct val="100000"/>
              <a:buFont typeface="Lucida Grande" pitchFamily="-65" charset="0"/>
              <a:buChar char="-"/>
              <a:defRPr>
                <a:solidFill>
                  <a:srgbClr val="000000"/>
                </a:solidFill>
                <a:latin typeface="Arial" pitchFamily="34" charset="0"/>
                <a:ea typeface="Arial" pitchFamily="34" charset="0"/>
                <a:cs typeface="Arial" pitchFamily="34" charset="0"/>
              </a:defRPr>
            </a:lvl4pPr>
            <a:lvl5pPr marL="2057400" indent="-228600" eaLnBrk="0" hangingPunct="0">
              <a:spcBef>
                <a:spcPct val="20000"/>
              </a:spcBef>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9pPr>
          </a:lstStyle>
          <a:p>
            <a:pPr algn="ctr" eaLnBrk="1" hangingPunct="1">
              <a:spcBef>
                <a:spcPct val="0"/>
              </a:spcBef>
              <a:spcAft>
                <a:spcPts val="600"/>
              </a:spcAft>
              <a:buFontTx/>
              <a:buNone/>
            </a:pPr>
            <a:r>
              <a:rPr lang="en-US" altLang="en-US" sz="1050" dirty="0">
                <a:solidFill>
                  <a:srgbClr val="C00F2D"/>
                </a:solidFill>
                <a:latin typeface="Open Sans"/>
                <a:ea typeface="ＭＳ Ｐゴシック" charset="0"/>
                <a:cs typeface="Open Sans"/>
              </a:rPr>
              <a:t>On-Demand Integration &amp; Blending</a:t>
            </a:r>
          </a:p>
        </p:txBody>
      </p:sp>
      <p:cxnSp>
        <p:nvCxnSpPr>
          <p:cNvPr id="252" name="Straight Arrow Connector 251"/>
          <p:cNvCxnSpPr/>
          <p:nvPr/>
        </p:nvCxnSpPr>
        <p:spPr bwMode="auto">
          <a:xfrm flipH="1" flipV="1">
            <a:off x="4264541" y="3063835"/>
            <a:ext cx="3495503" cy="9753"/>
          </a:xfrm>
          <a:prstGeom prst="straightConnector1">
            <a:avLst/>
          </a:prstGeom>
          <a:ln>
            <a:solidFill>
              <a:schemeClr val="accent1"/>
            </a:solidFill>
            <a:headEnd type="triangl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248" name="Straight Arrow Connector 247"/>
          <p:cNvCxnSpPr/>
          <p:nvPr/>
        </p:nvCxnSpPr>
        <p:spPr bwMode="auto">
          <a:xfrm>
            <a:off x="5573917" y="2329446"/>
            <a:ext cx="2186126" cy="526257"/>
          </a:xfrm>
          <a:prstGeom prst="straightConnector1">
            <a:avLst/>
          </a:prstGeom>
          <a:ln>
            <a:solidFill>
              <a:schemeClr val="accent1"/>
            </a:solidFill>
            <a:headEnd type="none" w="lg" len="lg"/>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4706705" y="1359087"/>
            <a:ext cx="867212" cy="970359"/>
            <a:chOff x="4706705" y="1359087"/>
            <a:chExt cx="867212" cy="970359"/>
          </a:xfrm>
        </p:grpSpPr>
        <p:sp>
          <p:nvSpPr>
            <p:cNvPr id="236" name="Rounded Rectangle 235"/>
            <p:cNvSpPr>
              <a:spLocks noChangeArrowheads="1"/>
            </p:cNvSpPr>
            <p:nvPr/>
          </p:nvSpPr>
          <p:spPr bwMode="auto">
            <a:xfrm>
              <a:off x="4785657" y="1359087"/>
              <a:ext cx="707668" cy="970359"/>
            </a:xfrm>
            <a:prstGeom prst="roundRect">
              <a:avLst>
                <a:gd name="adj" fmla="val 7189"/>
              </a:avLst>
            </a:prstGeom>
            <a:solidFill>
              <a:schemeClr val="bg1"/>
            </a:solidFill>
            <a:ln w="6350">
              <a:solidFill>
                <a:srgbClr val="0055B8"/>
              </a:solidFill>
              <a:round/>
              <a:headEnd/>
              <a:tailEnd/>
            </a:ln>
            <a:effectLst/>
          </p:spPr>
          <p:txBody>
            <a:bodyPr anchor="ctr"/>
            <a:lstStyle/>
            <a:p>
              <a:pPr algn="ctr">
                <a:defRPr/>
              </a:pPr>
              <a:endParaRPr lang="en-US" sz="2000">
                <a:solidFill>
                  <a:schemeClr val="lt1"/>
                </a:solidFill>
                <a:latin typeface="Arial"/>
                <a:ea typeface="+mn-ea"/>
                <a:cs typeface="Arial"/>
              </a:endParaRPr>
            </a:p>
          </p:txBody>
        </p:sp>
        <p:sp>
          <p:nvSpPr>
            <p:cNvPr id="237" name="Title 2"/>
            <p:cNvSpPr txBox="1">
              <a:spLocks/>
            </p:cNvSpPr>
            <p:nvPr/>
          </p:nvSpPr>
          <p:spPr bwMode="auto">
            <a:xfrm>
              <a:off x="4706705" y="1650597"/>
              <a:ext cx="867212" cy="431284"/>
            </a:xfrm>
            <a:prstGeom prst="rect">
              <a:avLst/>
            </a:prstGeom>
          </p:spPr>
          <p:txBody>
            <a:bodyPr>
              <a:noAutofit/>
            </a:bodyPr>
            <a:lstStyle/>
            <a:p>
              <a:pPr algn="ctr" fontAlgn="auto">
                <a:spcAft>
                  <a:spcPts val="0"/>
                </a:spcAft>
                <a:defRPr/>
              </a:pPr>
              <a:r>
                <a:rPr lang="en-US" sz="1050" b="1" dirty="0" smtClean="0">
                  <a:solidFill>
                    <a:srgbClr val="0055B8"/>
                  </a:solidFill>
                  <a:latin typeface="Arial"/>
                  <a:ea typeface="Open Sans Light" pitchFamily="34" charset="0"/>
                  <a:cs typeface="Arial"/>
                </a:rPr>
                <a:t>Data Integration </a:t>
              </a:r>
              <a:endParaRPr lang="en-US" sz="1050" b="1" dirty="0">
                <a:solidFill>
                  <a:srgbClr val="0055B8"/>
                </a:solidFill>
                <a:latin typeface="Arial"/>
                <a:ea typeface="Open Sans Light" pitchFamily="34" charset="0"/>
                <a:cs typeface="Arial"/>
              </a:endParaRPr>
            </a:p>
          </p:txBody>
        </p:sp>
      </p:grpSp>
      <p:grpSp>
        <p:nvGrpSpPr>
          <p:cNvPr id="80" name="Group 79"/>
          <p:cNvGrpSpPr/>
          <p:nvPr/>
        </p:nvGrpSpPr>
        <p:grpSpPr>
          <a:xfrm>
            <a:off x="3381911" y="2878988"/>
            <a:ext cx="940646" cy="770946"/>
            <a:chOff x="4698817" y="1359087"/>
            <a:chExt cx="867212" cy="970359"/>
          </a:xfrm>
        </p:grpSpPr>
        <p:sp>
          <p:nvSpPr>
            <p:cNvPr id="81" name="Rounded Rectangle 80"/>
            <p:cNvSpPr>
              <a:spLocks noChangeArrowheads="1"/>
            </p:cNvSpPr>
            <p:nvPr/>
          </p:nvSpPr>
          <p:spPr bwMode="auto">
            <a:xfrm>
              <a:off x="4785657" y="1359087"/>
              <a:ext cx="707668" cy="970359"/>
            </a:xfrm>
            <a:prstGeom prst="roundRect">
              <a:avLst>
                <a:gd name="adj" fmla="val 7189"/>
              </a:avLst>
            </a:prstGeom>
            <a:solidFill>
              <a:schemeClr val="bg1"/>
            </a:solidFill>
            <a:ln w="6350">
              <a:solidFill>
                <a:srgbClr val="0055B8"/>
              </a:solidFill>
              <a:round/>
              <a:headEnd/>
              <a:tailEnd/>
            </a:ln>
            <a:effectLst/>
          </p:spPr>
          <p:txBody>
            <a:bodyPr anchor="ctr"/>
            <a:lstStyle/>
            <a:p>
              <a:pPr algn="ctr">
                <a:defRPr/>
              </a:pPr>
              <a:endParaRPr lang="en-US" sz="2000">
                <a:solidFill>
                  <a:schemeClr val="lt1"/>
                </a:solidFill>
                <a:latin typeface="Arial"/>
                <a:ea typeface="+mn-ea"/>
                <a:cs typeface="Arial"/>
              </a:endParaRPr>
            </a:p>
          </p:txBody>
        </p:sp>
        <p:sp>
          <p:nvSpPr>
            <p:cNvPr id="82" name="Title 2"/>
            <p:cNvSpPr txBox="1">
              <a:spLocks/>
            </p:cNvSpPr>
            <p:nvPr/>
          </p:nvSpPr>
          <p:spPr bwMode="auto">
            <a:xfrm>
              <a:off x="4698817" y="1694440"/>
              <a:ext cx="867212" cy="431284"/>
            </a:xfrm>
            <a:prstGeom prst="rect">
              <a:avLst/>
            </a:prstGeom>
          </p:spPr>
          <p:txBody>
            <a:bodyPr>
              <a:noAutofit/>
            </a:bodyPr>
            <a:lstStyle/>
            <a:p>
              <a:pPr algn="ctr" fontAlgn="auto">
                <a:spcAft>
                  <a:spcPts val="0"/>
                </a:spcAft>
                <a:defRPr/>
              </a:pPr>
              <a:r>
                <a:rPr lang="en-US" sz="1050" b="1" dirty="0" smtClean="0">
                  <a:solidFill>
                    <a:srgbClr val="0055B8"/>
                  </a:solidFill>
                  <a:latin typeface="Arial"/>
                  <a:ea typeface="Open Sans Light" pitchFamily="34" charset="0"/>
                  <a:cs typeface="Arial"/>
                </a:rPr>
                <a:t>Data Integration </a:t>
              </a:r>
              <a:endParaRPr lang="en-US" sz="1050" b="1" dirty="0">
                <a:solidFill>
                  <a:srgbClr val="0055B8"/>
                </a:solidFill>
                <a:latin typeface="Arial"/>
                <a:ea typeface="Open Sans Light" pitchFamily="34" charset="0"/>
                <a:cs typeface="Arial"/>
              </a:endParaRPr>
            </a:p>
          </p:txBody>
        </p:sp>
        <p:pic>
          <p:nvPicPr>
            <p:cNvPr id="83" name="Picture 158"/>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4780636" y="1438522"/>
              <a:ext cx="696913" cy="239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25" name="Straight Arrow Connector 124"/>
          <p:cNvCxnSpPr/>
          <p:nvPr/>
        </p:nvCxnSpPr>
        <p:spPr bwMode="auto">
          <a:xfrm flipH="1" flipV="1">
            <a:off x="3874580" y="2477574"/>
            <a:ext cx="6432" cy="390892"/>
          </a:xfrm>
          <a:prstGeom prst="straightConnector1">
            <a:avLst/>
          </a:prstGeom>
          <a:ln>
            <a:solidFill>
              <a:schemeClr val="accent1"/>
            </a:solidFill>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pic>
        <p:nvPicPr>
          <p:cNvPr id="84" name="Picture 158"/>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4785656" y="1403700"/>
            <a:ext cx="696913" cy="189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3" name="Straight Arrow Connector 92"/>
          <p:cNvCxnSpPr/>
          <p:nvPr/>
        </p:nvCxnSpPr>
        <p:spPr bwMode="auto">
          <a:xfrm flipH="1" flipV="1">
            <a:off x="3868148" y="3660222"/>
            <a:ext cx="6432" cy="390892"/>
          </a:xfrm>
          <a:prstGeom prst="straightConnector1">
            <a:avLst/>
          </a:prstGeom>
          <a:ln>
            <a:solidFill>
              <a:schemeClr val="accent1"/>
            </a:solidFill>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43134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94714" y="1064364"/>
            <a:ext cx="8720686" cy="35531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2" name="Title 1"/>
          <p:cNvSpPr>
            <a:spLocks noGrp="1"/>
          </p:cNvSpPr>
          <p:nvPr>
            <p:ph type="title"/>
          </p:nvPr>
        </p:nvSpPr>
        <p:spPr>
          <a:xfrm>
            <a:off x="264160" y="192813"/>
            <a:ext cx="6590770" cy="732441"/>
          </a:xfrm>
        </p:spPr>
        <p:txBody>
          <a:bodyPr>
            <a:noAutofit/>
          </a:bodyPr>
          <a:lstStyle/>
          <a:p>
            <a:r>
              <a:rPr lang="en-US" altLang="en-US" dirty="0" smtClean="0">
                <a:latin typeface="Arial" panose="020B0604020202020204" pitchFamily="34" charset="0"/>
                <a:cs typeface="Arial" panose="020B0604020202020204" pitchFamily="34" charset="0"/>
              </a:rPr>
              <a:t>End-to-End Self-Service Delivery of </a:t>
            </a:r>
            <a:br>
              <a:rPr lang="en-US" altLang="en-US" dirty="0" smtClean="0">
                <a:latin typeface="Arial" panose="020B0604020202020204" pitchFamily="34" charset="0"/>
                <a:cs typeface="Arial" panose="020B0604020202020204" pitchFamily="34" charset="0"/>
              </a:rPr>
            </a:br>
            <a:r>
              <a:rPr lang="en-US" altLang="en-US" dirty="0" smtClean="0">
                <a:latin typeface="Arial" panose="020B0604020202020204" pitchFamily="34" charset="0"/>
                <a:cs typeface="Arial" panose="020B0604020202020204" pitchFamily="34" charset="0"/>
              </a:rPr>
              <a:t>Big Data Analytics</a:t>
            </a:r>
            <a:br>
              <a:rPr lang="en-US" altLang="en-US" dirty="0" smtClean="0">
                <a:latin typeface="Arial" panose="020B0604020202020204" pitchFamily="34" charset="0"/>
                <a:cs typeface="Arial" panose="020B0604020202020204" pitchFamily="34" charset="0"/>
              </a:rPr>
            </a:br>
            <a:endParaRPr lang="en-US" dirty="0"/>
          </a:p>
        </p:txBody>
      </p:sp>
      <p:sp>
        <p:nvSpPr>
          <p:cNvPr id="4" name="Shape 875"/>
          <p:cNvSpPr>
            <a:spLocks noChangeArrowheads="1"/>
          </p:cNvSpPr>
          <p:nvPr/>
        </p:nvSpPr>
        <p:spPr bwMode="auto">
          <a:xfrm>
            <a:off x="3369712" y="2312676"/>
            <a:ext cx="2511959" cy="1793081"/>
          </a:xfrm>
          <a:prstGeom prst="rect">
            <a:avLst/>
          </a:prstGeom>
          <a:solidFill>
            <a:schemeClr val="accent2"/>
          </a:solidFill>
          <a:ln>
            <a:noFill/>
          </a:ln>
          <a:effectLst/>
          <a:extLst/>
        </p:spPr>
        <p:txBody>
          <a:bodyPr lIns="0" tIns="0" rIns="0" bIns="0" anchor="ctr"/>
          <a:lstStyle/>
          <a:p>
            <a:pPr algn="ctr">
              <a:defRPr sz="3200" spc="0">
                <a:solidFill>
                  <a:srgbClr val="7D868C"/>
                </a:solidFill>
                <a:latin typeface="+mn-lt"/>
                <a:ea typeface="+mn-ea"/>
                <a:cs typeface="+mn-cs"/>
                <a:sym typeface="Helvetica Light"/>
              </a:defRPr>
            </a:pPr>
            <a:endParaRPr sz="3200">
              <a:solidFill>
                <a:srgbClr val="7D868C"/>
              </a:solidFill>
              <a:latin typeface="+mn-lt"/>
              <a:ea typeface="+mn-ea"/>
              <a:sym typeface="Helvetica Light"/>
            </a:endParaRPr>
          </a:p>
        </p:txBody>
      </p:sp>
      <p:sp>
        <p:nvSpPr>
          <p:cNvPr id="5" name="Shape 876"/>
          <p:cNvSpPr>
            <a:spLocks noChangeArrowheads="1"/>
          </p:cNvSpPr>
          <p:nvPr/>
        </p:nvSpPr>
        <p:spPr bwMode="auto">
          <a:xfrm>
            <a:off x="6214514" y="2712724"/>
            <a:ext cx="2487613" cy="1391841"/>
          </a:xfrm>
          <a:prstGeom prst="rect">
            <a:avLst/>
          </a:prstGeom>
          <a:solidFill>
            <a:schemeClr val="accent2"/>
          </a:solidFill>
          <a:ln>
            <a:noFill/>
          </a:ln>
          <a:effectLst/>
          <a:extLst/>
        </p:spPr>
        <p:txBody>
          <a:bodyPr lIns="0" tIns="0" rIns="0" bIns="0" anchor="ctr"/>
          <a:lstStyle/>
          <a:p>
            <a:pPr algn="ctr">
              <a:defRPr sz="3200" spc="0">
                <a:solidFill>
                  <a:srgbClr val="7D868C"/>
                </a:solidFill>
                <a:latin typeface="+mn-lt"/>
                <a:ea typeface="+mn-ea"/>
                <a:cs typeface="+mn-cs"/>
                <a:sym typeface="Helvetica Light"/>
              </a:defRPr>
            </a:pPr>
            <a:endParaRPr sz="3200">
              <a:solidFill>
                <a:srgbClr val="7D868C"/>
              </a:solidFill>
              <a:latin typeface="+mn-lt"/>
              <a:ea typeface="+mn-ea"/>
              <a:sym typeface="Helvetica Light"/>
            </a:endParaRPr>
          </a:p>
        </p:txBody>
      </p:sp>
      <p:sp>
        <p:nvSpPr>
          <p:cNvPr id="6" name="Shape 877"/>
          <p:cNvSpPr/>
          <p:nvPr/>
        </p:nvSpPr>
        <p:spPr>
          <a:xfrm>
            <a:off x="3369712" y="2310294"/>
            <a:ext cx="2508783" cy="402431"/>
          </a:xfrm>
          <a:prstGeom prst="rect">
            <a:avLst/>
          </a:prstGeom>
          <a:solidFill>
            <a:srgbClr val="C2C2C2"/>
          </a:solidFill>
          <a:ln w="12700">
            <a:miter lim="400000"/>
          </a:ln>
        </p:spPr>
        <p:txBody>
          <a:bodyPr lIns="0" tIns="0" rIns="0" bIns="0" anchor="ctr"/>
          <a:lstStyle/>
          <a:p>
            <a:pPr algn="ctr">
              <a:defRPr sz="3200" spc="0">
                <a:solidFill>
                  <a:srgbClr val="7D868C"/>
                </a:solidFill>
                <a:latin typeface="+mn-lt"/>
                <a:ea typeface="+mn-ea"/>
                <a:cs typeface="+mn-cs"/>
                <a:sym typeface="Helvetica Light"/>
              </a:defRPr>
            </a:pPr>
            <a:endParaRPr sz="3200">
              <a:solidFill>
                <a:srgbClr val="7D868C"/>
              </a:solidFill>
              <a:latin typeface="+mn-lt"/>
              <a:ea typeface="+mn-ea"/>
              <a:sym typeface="Helvetica Light"/>
            </a:endParaRPr>
          </a:p>
        </p:txBody>
      </p:sp>
      <p:sp>
        <p:nvSpPr>
          <p:cNvPr id="7" name="Shape 878"/>
          <p:cNvSpPr/>
          <p:nvPr/>
        </p:nvSpPr>
        <p:spPr>
          <a:xfrm>
            <a:off x="6214514" y="2307913"/>
            <a:ext cx="2475443" cy="401240"/>
          </a:xfrm>
          <a:prstGeom prst="rect">
            <a:avLst/>
          </a:prstGeom>
          <a:solidFill>
            <a:srgbClr val="C2C2C2"/>
          </a:solidFill>
          <a:ln w="12700">
            <a:miter lim="400000"/>
          </a:ln>
        </p:spPr>
        <p:txBody>
          <a:bodyPr lIns="0" tIns="0" rIns="0" bIns="0" anchor="ctr"/>
          <a:lstStyle/>
          <a:p>
            <a:pPr algn="ctr">
              <a:defRPr sz="3200" spc="0">
                <a:solidFill>
                  <a:srgbClr val="7D868C"/>
                </a:solidFill>
                <a:latin typeface="+mn-lt"/>
                <a:ea typeface="+mn-ea"/>
                <a:cs typeface="+mn-cs"/>
                <a:sym typeface="Helvetica Light"/>
              </a:defRPr>
            </a:pPr>
            <a:endParaRPr sz="3200">
              <a:solidFill>
                <a:srgbClr val="7D868C"/>
              </a:solidFill>
              <a:latin typeface="+mn-lt"/>
              <a:ea typeface="+mn-ea"/>
              <a:sym typeface="Helvetica Light"/>
            </a:endParaRPr>
          </a:p>
        </p:txBody>
      </p:sp>
      <p:sp>
        <p:nvSpPr>
          <p:cNvPr id="8" name="Shape 879"/>
          <p:cNvSpPr>
            <a:spLocks noChangeArrowheads="1"/>
          </p:cNvSpPr>
          <p:nvPr/>
        </p:nvSpPr>
        <p:spPr bwMode="auto">
          <a:xfrm>
            <a:off x="442363" y="2312675"/>
            <a:ext cx="2495549" cy="1807369"/>
          </a:xfrm>
          <a:prstGeom prst="rect">
            <a:avLst/>
          </a:prstGeom>
          <a:solidFill>
            <a:schemeClr val="accent2"/>
          </a:solidFill>
          <a:ln>
            <a:noFill/>
          </a:ln>
          <a:effectLst/>
          <a:extLst/>
        </p:spPr>
        <p:txBody>
          <a:bodyPr lIns="0" tIns="0" rIns="0" bIns="0" anchor="ctr"/>
          <a:lstStyle/>
          <a:p>
            <a:pPr algn="ctr">
              <a:defRPr sz="3200" spc="0">
                <a:solidFill>
                  <a:srgbClr val="7D868C"/>
                </a:solidFill>
                <a:latin typeface="+mn-lt"/>
                <a:ea typeface="+mn-ea"/>
                <a:cs typeface="+mn-cs"/>
                <a:sym typeface="Helvetica Light"/>
              </a:defRPr>
            </a:pPr>
            <a:endParaRPr sz="3200">
              <a:solidFill>
                <a:srgbClr val="7D868C"/>
              </a:solidFill>
              <a:latin typeface="+mn-lt"/>
              <a:ea typeface="+mn-ea"/>
              <a:sym typeface="Helvetica Light"/>
            </a:endParaRPr>
          </a:p>
        </p:txBody>
      </p:sp>
      <p:sp>
        <p:nvSpPr>
          <p:cNvPr id="9" name="Shape 880"/>
          <p:cNvSpPr/>
          <p:nvPr/>
        </p:nvSpPr>
        <p:spPr>
          <a:xfrm>
            <a:off x="447126" y="2307913"/>
            <a:ext cx="2490786" cy="404812"/>
          </a:xfrm>
          <a:prstGeom prst="rect">
            <a:avLst/>
          </a:prstGeom>
          <a:solidFill>
            <a:srgbClr val="C2C2C2"/>
          </a:solidFill>
          <a:ln w="12700">
            <a:miter lim="400000"/>
          </a:ln>
        </p:spPr>
        <p:txBody>
          <a:bodyPr lIns="0" tIns="0" rIns="0" bIns="0" anchor="ctr"/>
          <a:lstStyle/>
          <a:p>
            <a:pPr algn="ctr">
              <a:defRPr sz="3200" spc="0">
                <a:solidFill>
                  <a:srgbClr val="7D868C"/>
                </a:solidFill>
                <a:latin typeface="+mn-lt"/>
                <a:ea typeface="+mn-ea"/>
                <a:cs typeface="+mn-cs"/>
                <a:sym typeface="Helvetica Light"/>
              </a:defRPr>
            </a:pPr>
            <a:endParaRPr sz="3200">
              <a:solidFill>
                <a:srgbClr val="7D868C"/>
              </a:solidFill>
              <a:latin typeface="+mn-lt"/>
              <a:ea typeface="+mn-ea"/>
              <a:sym typeface="Helvetica Light"/>
            </a:endParaRPr>
          </a:p>
        </p:txBody>
      </p:sp>
      <p:pic>
        <p:nvPicPr>
          <p:cNvPr id="12" name="LOCK icon-grey.ai"/>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314527" y="3927163"/>
            <a:ext cx="261937" cy="381000"/>
          </a:xfrm>
          <a:prstGeom prst="rect">
            <a:avLst/>
          </a:prstGeom>
          <a:noFill/>
          <a:ln>
            <a:noFill/>
          </a:ln>
          <a:effectLst>
            <a:outerShdw blurRad="635000" dist="317500" dir="1931075" rotWithShape="0">
              <a:srgbClr val="2D1709">
                <a:alpha val="74997"/>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13" name="Shape 886"/>
          <p:cNvSpPr>
            <a:spLocks noChangeArrowheads="1"/>
          </p:cNvSpPr>
          <p:nvPr/>
        </p:nvSpPr>
        <p:spPr bwMode="auto">
          <a:xfrm>
            <a:off x="447126" y="2451318"/>
            <a:ext cx="2490786" cy="164148"/>
          </a:xfrm>
          <a:prstGeom prst="rect">
            <a:avLst/>
          </a:prstGeom>
          <a:solidFill>
            <a:srgbClr val="C2C2C2"/>
          </a:solidFill>
          <a:ln>
            <a:noFill/>
          </a:ln>
          <a:extLst/>
        </p:spPr>
        <p:txBody>
          <a:bodyPr wrap="square" lIns="0" tIns="0" rIns="0" bIns="0">
            <a:spAutoFit/>
          </a:bodyPr>
          <a:lstStyle>
            <a:lvl1pPr algn="ctr">
              <a:lnSpc>
                <a:spcPct val="60000"/>
              </a:lnSpc>
              <a:defRPr sz="5400" spc="-323">
                <a:solidFill>
                  <a:srgbClr val="323E48"/>
                </a:solidFill>
              </a:defRPr>
            </a:lvl1pPr>
          </a:lstStyle>
          <a:p>
            <a:pPr>
              <a:defRPr sz="1800" spc="0">
                <a:solidFill>
                  <a:srgbClr val="000000"/>
                </a:solidFill>
              </a:defRPr>
            </a:pPr>
            <a:r>
              <a:rPr sz="1600" spc="-136" dirty="0">
                <a:solidFill>
                  <a:srgbClr val="000000"/>
                </a:solidFill>
                <a:latin typeface="Arial Black"/>
                <a:ea typeface="ＭＳ Ｐゴシック" charset="0"/>
                <a:cs typeface="Arial Black"/>
              </a:rPr>
              <a:t>Any Data</a:t>
            </a:r>
          </a:p>
        </p:txBody>
      </p:sp>
      <p:sp>
        <p:nvSpPr>
          <p:cNvPr id="14" name="Shape 887"/>
          <p:cNvSpPr>
            <a:spLocks noChangeArrowheads="1"/>
          </p:cNvSpPr>
          <p:nvPr/>
        </p:nvSpPr>
        <p:spPr bwMode="auto">
          <a:xfrm>
            <a:off x="6312410" y="2485184"/>
            <a:ext cx="2155825" cy="164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spAutoFit/>
          </a:bodyPr>
          <a:lstStyle>
            <a:lvl1pPr algn="ctr">
              <a:lnSpc>
                <a:spcPct val="60000"/>
              </a:lnSpc>
              <a:defRPr sz="5400" spc="-323">
                <a:solidFill>
                  <a:srgbClr val="323E48"/>
                </a:solidFill>
              </a:defRPr>
            </a:lvl1pPr>
          </a:lstStyle>
          <a:p>
            <a:pPr>
              <a:defRPr sz="1800" spc="0">
                <a:solidFill>
                  <a:srgbClr val="000000"/>
                </a:solidFill>
              </a:defRPr>
            </a:pPr>
            <a:r>
              <a:rPr sz="1600" spc="-136" dirty="0">
                <a:solidFill>
                  <a:srgbClr val="000000"/>
                </a:solidFill>
                <a:latin typeface="Arial Black"/>
                <a:ea typeface="ＭＳ Ｐゴシック" charset="0"/>
                <a:cs typeface="Arial Black"/>
              </a:rPr>
              <a:t>Any Analytics</a:t>
            </a:r>
          </a:p>
        </p:txBody>
      </p:sp>
      <p:sp>
        <p:nvSpPr>
          <p:cNvPr id="15" name="Shape 888"/>
          <p:cNvSpPr>
            <a:spLocks noChangeArrowheads="1"/>
          </p:cNvSpPr>
          <p:nvPr/>
        </p:nvSpPr>
        <p:spPr bwMode="auto">
          <a:xfrm>
            <a:off x="6298391" y="2970867"/>
            <a:ext cx="1023671"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lvl1pPr>
              <a:spcBef>
                <a:spcPct val="20000"/>
              </a:spcBef>
              <a:buFont typeface="Arial" panose="020B0604020202020204" pitchFamily="34" charset="0"/>
              <a:defRPr sz="2000" b="1">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rgbClr val="0055B8"/>
              </a:buClr>
              <a:buSzPct val="100000"/>
              <a:buFont typeface="Lucida Grande" charset="0"/>
              <a:buChar char="❯"/>
              <a:defRPr sz="2000">
                <a:solidFill>
                  <a:srgbClr val="000000"/>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rgbClr val="0055B8"/>
              </a:buClr>
              <a:buSzPct val="100000"/>
              <a:buFont typeface="Arial" panose="020B0604020202020204" pitchFamily="34" charset="0"/>
              <a:buChar char="•"/>
              <a:defRPr>
                <a:solidFill>
                  <a:srgbClr val="000000"/>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rgbClr val="0055B8"/>
              </a:buClr>
              <a:buSzPct val="100000"/>
              <a:buFont typeface="Lucida Grande" charset="0"/>
              <a:buChar char="-"/>
              <a:defRPr>
                <a:solidFill>
                  <a:srgbClr val="000000"/>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rgbClr val="0055B8"/>
              </a:buClr>
              <a:buSzPct val="75000"/>
              <a:buFont typeface="Lucida Grande" charset="0"/>
              <a:buChar char="❯"/>
              <a:defRPr>
                <a:solidFill>
                  <a:srgbClr val="000000"/>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55B8"/>
              </a:buClr>
              <a:buSzPct val="75000"/>
              <a:buFont typeface="Lucida Grande" charset="0"/>
              <a:buChar char="❯"/>
              <a:defRPr>
                <a:solidFill>
                  <a:srgbClr val="000000"/>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55B8"/>
              </a:buClr>
              <a:buSzPct val="75000"/>
              <a:buFont typeface="Lucida Grande" charset="0"/>
              <a:buChar char="❯"/>
              <a:defRPr>
                <a:solidFill>
                  <a:srgbClr val="000000"/>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55B8"/>
              </a:buClr>
              <a:buSzPct val="75000"/>
              <a:buFont typeface="Lucida Grande" charset="0"/>
              <a:buChar char="❯"/>
              <a:defRPr>
                <a:solidFill>
                  <a:srgbClr val="000000"/>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55B8"/>
              </a:buClr>
              <a:buSzPct val="75000"/>
              <a:buFont typeface="Lucida Grande" charset="0"/>
              <a:buChar char="❯"/>
              <a:defRPr>
                <a:solidFill>
                  <a:srgbClr val="000000"/>
                </a:solidFill>
                <a:latin typeface="Arial" panose="020B0604020202020204" pitchFamily="34" charset="0"/>
                <a:ea typeface="Arial" panose="020B0604020202020204" pitchFamily="34" charset="0"/>
                <a:cs typeface="Arial" panose="020B0604020202020204" pitchFamily="34" charset="0"/>
              </a:defRPr>
            </a:lvl9pPr>
          </a:lstStyle>
          <a:p>
            <a:pPr>
              <a:lnSpc>
                <a:spcPct val="70000"/>
              </a:lnSpc>
              <a:spcBef>
                <a:spcPct val="0"/>
              </a:spcBef>
              <a:buFontTx/>
              <a:buNone/>
            </a:pPr>
            <a:r>
              <a:rPr lang="en-US" altLang="en-US" sz="1100" b="0" dirty="0">
                <a:solidFill>
                  <a:srgbClr val="FFFFFF"/>
                </a:solidFill>
              </a:rPr>
              <a:t>Analytics</a:t>
            </a:r>
          </a:p>
        </p:txBody>
      </p:sp>
      <p:sp>
        <p:nvSpPr>
          <p:cNvPr id="16" name="Shape 889"/>
          <p:cNvSpPr>
            <a:spLocks noChangeArrowheads="1"/>
          </p:cNvSpPr>
          <p:nvPr/>
        </p:nvSpPr>
        <p:spPr bwMode="auto">
          <a:xfrm>
            <a:off x="7059593" y="2992278"/>
            <a:ext cx="995893"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lvl1pPr>
              <a:spcBef>
                <a:spcPct val="20000"/>
              </a:spcBef>
              <a:buFont typeface="Arial" panose="020B0604020202020204" pitchFamily="34" charset="0"/>
              <a:defRPr sz="2000" b="1">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rgbClr val="0055B8"/>
              </a:buClr>
              <a:buSzPct val="100000"/>
              <a:buFont typeface="Lucida Grande" charset="0"/>
              <a:buChar char="❯"/>
              <a:defRPr sz="2000">
                <a:solidFill>
                  <a:srgbClr val="000000"/>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rgbClr val="0055B8"/>
              </a:buClr>
              <a:buSzPct val="100000"/>
              <a:buFont typeface="Arial" panose="020B0604020202020204" pitchFamily="34" charset="0"/>
              <a:buChar char="•"/>
              <a:defRPr>
                <a:solidFill>
                  <a:srgbClr val="000000"/>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rgbClr val="0055B8"/>
              </a:buClr>
              <a:buSzPct val="100000"/>
              <a:buFont typeface="Lucida Grande" charset="0"/>
              <a:buChar char="-"/>
              <a:defRPr>
                <a:solidFill>
                  <a:srgbClr val="000000"/>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rgbClr val="0055B8"/>
              </a:buClr>
              <a:buSzPct val="75000"/>
              <a:buFont typeface="Lucida Grande" charset="0"/>
              <a:buChar char="❯"/>
              <a:defRPr>
                <a:solidFill>
                  <a:srgbClr val="000000"/>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55B8"/>
              </a:buClr>
              <a:buSzPct val="75000"/>
              <a:buFont typeface="Lucida Grande" charset="0"/>
              <a:buChar char="❯"/>
              <a:defRPr>
                <a:solidFill>
                  <a:srgbClr val="000000"/>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55B8"/>
              </a:buClr>
              <a:buSzPct val="75000"/>
              <a:buFont typeface="Lucida Grande" charset="0"/>
              <a:buChar char="❯"/>
              <a:defRPr>
                <a:solidFill>
                  <a:srgbClr val="000000"/>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55B8"/>
              </a:buClr>
              <a:buSzPct val="75000"/>
              <a:buFont typeface="Lucida Grande" charset="0"/>
              <a:buChar char="❯"/>
              <a:defRPr>
                <a:solidFill>
                  <a:srgbClr val="000000"/>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55B8"/>
              </a:buClr>
              <a:buSzPct val="75000"/>
              <a:buFont typeface="Lucida Grande" charset="0"/>
              <a:buChar char="❯"/>
              <a:defRPr>
                <a:solidFill>
                  <a:srgbClr val="000000"/>
                </a:solidFill>
                <a:latin typeface="Arial" panose="020B0604020202020204" pitchFamily="34" charset="0"/>
                <a:ea typeface="Arial" panose="020B0604020202020204" pitchFamily="34" charset="0"/>
                <a:cs typeface="Arial" panose="020B0604020202020204" pitchFamily="34" charset="0"/>
              </a:defRPr>
            </a:lvl9pPr>
          </a:lstStyle>
          <a:p>
            <a:pPr>
              <a:lnSpc>
                <a:spcPct val="70000"/>
              </a:lnSpc>
              <a:spcBef>
                <a:spcPct val="0"/>
              </a:spcBef>
              <a:buFontTx/>
              <a:buNone/>
            </a:pPr>
            <a:r>
              <a:rPr lang="en-US" altLang="en-US" sz="1100" b="0" dirty="0" smtClean="0">
                <a:solidFill>
                  <a:srgbClr val="FFFFFF"/>
                </a:solidFill>
              </a:rPr>
              <a:t>Embedded</a:t>
            </a:r>
            <a:endParaRPr lang="en-US" altLang="en-US" sz="1100" b="0" dirty="0">
              <a:solidFill>
                <a:srgbClr val="FFFFFF"/>
              </a:solidFill>
            </a:endParaRPr>
          </a:p>
        </p:txBody>
      </p:sp>
      <p:sp>
        <p:nvSpPr>
          <p:cNvPr id="17" name="Shape 890"/>
          <p:cNvSpPr>
            <a:spLocks noChangeArrowheads="1"/>
          </p:cNvSpPr>
          <p:nvPr/>
        </p:nvSpPr>
        <p:spPr bwMode="auto">
          <a:xfrm>
            <a:off x="7914196" y="2903248"/>
            <a:ext cx="528639" cy="245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lvl1pPr>
              <a:spcBef>
                <a:spcPct val="20000"/>
              </a:spcBef>
              <a:buFont typeface="Arial" panose="020B0604020202020204" pitchFamily="34" charset="0"/>
              <a:defRPr sz="2000" b="1">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rgbClr val="0055B8"/>
              </a:buClr>
              <a:buSzPct val="100000"/>
              <a:buFont typeface="Lucida Grande" charset="0"/>
              <a:buChar char="❯"/>
              <a:defRPr sz="2000">
                <a:solidFill>
                  <a:srgbClr val="000000"/>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rgbClr val="0055B8"/>
              </a:buClr>
              <a:buSzPct val="100000"/>
              <a:buFont typeface="Arial" panose="020B0604020202020204" pitchFamily="34" charset="0"/>
              <a:buChar char="•"/>
              <a:defRPr>
                <a:solidFill>
                  <a:srgbClr val="000000"/>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rgbClr val="0055B8"/>
              </a:buClr>
              <a:buSzPct val="100000"/>
              <a:buFont typeface="Lucida Grande" charset="0"/>
              <a:buChar char="-"/>
              <a:defRPr>
                <a:solidFill>
                  <a:srgbClr val="000000"/>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rgbClr val="0055B8"/>
              </a:buClr>
              <a:buSzPct val="75000"/>
              <a:buFont typeface="Lucida Grande" charset="0"/>
              <a:buChar char="❯"/>
              <a:defRPr>
                <a:solidFill>
                  <a:srgbClr val="000000"/>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55B8"/>
              </a:buClr>
              <a:buSzPct val="75000"/>
              <a:buFont typeface="Lucida Grande" charset="0"/>
              <a:buChar char="❯"/>
              <a:defRPr>
                <a:solidFill>
                  <a:srgbClr val="000000"/>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55B8"/>
              </a:buClr>
              <a:buSzPct val="75000"/>
              <a:buFont typeface="Lucida Grande" charset="0"/>
              <a:buChar char="❯"/>
              <a:defRPr>
                <a:solidFill>
                  <a:srgbClr val="000000"/>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55B8"/>
              </a:buClr>
              <a:buSzPct val="75000"/>
              <a:buFont typeface="Lucida Grande" charset="0"/>
              <a:buChar char="❯"/>
              <a:defRPr>
                <a:solidFill>
                  <a:srgbClr val="000000"/>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55B8"/>
              </a:buClr>
              <a:buSzPct val="75000"/>
              <a:buFont typeface="Lucida Grande" charset="0"/>
              <a:buChar char="❯"/>
              <a:defRPr>
                <a:solidFill>
                  <a:srgbClr val="000000"/>
                </a:solidFill>
                <a:latin typeface="Arial" panose="020B0604020202020204" pitchFamily="34" charset="0"/>
                <a:ea typeface="Arial" panose="020B0604020202020204" pitchFamily="34" charset="0"/>
                <a:cs typeface="Arial" panose="020B0604020202020204" pitchFamily="34" charset="0"/>
              </a:defRPr>
            </a:lvl9pPr>
          </a:lstStyle>
          <a:p>
            <a:pPr algn="ctr">
              <a:lnSpc>
                <a:spcPct val="70000"/>
              </a:lnSpc>
              <a:spcBef>
                <a:spcPct val="0"/>
              </a:spcBef>
              <a:buFontTx/>
              <a:buNone/>
            </a:pPr>
            <a:r>
              <a:rPr lang="en-US" altLang="en-US" sz="1100" b="0" dirty="0">
                <a:solidFill>
                  <a:schemeClr val="bg1"/>
                </a:solidFill>
              </a:rPr>
              <a:t>Other </a:t>
            </a:r>
            <a:endParaRPr lang="en-US" altLang="en-US" sz="1100" b="0" dirty="0" smtClean="0">
              <a:solidFill>
                <a:schemeClr val="bg1"/>
              </a:solidFill>
            </a:endParaRPr>
          </a:p>
          <a:p>
            <a:pPr algn="ctr">
              <a:lnSpc>
                <a:spcPct val="70000"/>
              </a:lnSpc>
              <a:spcBef>
                <a:spcPct val="0"/>
              </a:spcBef>
              <a:buFontTx/>
              <a:buNone/>
            </a:pPr>
            <a:r>
              <a:rPr lang="en-US" altLang="en-US" sz="1100" b="0" dirty="0" smtClean="0">
                <a:solidFill>
                  <a:schemeClr val="bg1"/>
                </a:solidFill>
              </a:rPr>
              <a:t>BI </a:t>
            </a:r>
            <a:r>
              <a:rPr lang="en-US" altLang="en-US" sz="1100" b="0" dirty="0">
                <a:solidFill>
                  <a:schemeClr val="bg1"/>
                </a:solidFill>
              </a:rPr>
              <a:t>Tools</a:t>
            </a:r>
          </a:p>
        </p:txBody>
      </p:sp>
      <p:pic>
        <p:nvPicPr>
          <p:cNvPr id="20" name="DataBaseIconSTACK-white.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176821" y="3121485"/>
            <a:ext cx="501650" cy="470296"/>
          </a:xfrm>
          <a:prstGeom prst="rect">
            <a:avLst/>
          </a:prstGeom>
          <a:noFill/>
          <a:ln>
            <a:noFill/>
          </a:ln>
          <a:effectLst>
            <a:outerShdw blurRad="635000" dist="317500" dir="1931075" rotWithShape="0">
              <a:srgbClr val="2D1709">
                <a:alpha val="3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22" name="Icon-Analytics+Screen-white.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280395" y="3207521"/>
            <a:ext cx="556946" cy="536338"/>
          </a:xfrm>
          <a:prstGeom prst="rect">
            <a:avLst/>
          </a:prstGeom>
          <a:noFill/>
          <a:ln>
            <a:noFill/>
          </a:ln>
          <a:effectLst>
            <a:outerShdw blurRad="635000" dist="317500" dir="1931075" rotWithShape="0">
              <a:srgbClr val="2D1709">
                <a:alpha val="3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23" name="ICON-OtherBITools-white.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923324" y="3206336"/>
            <a:ext cx="556451" cy="536338"/>
          </a:xfrm>
          <a:prstGeom prst="rect">
            <a:avLst/>
          </a:prstGeom>
          <a:noFill/>
          <a:ln>
            <a:noFill/>
          </a:ln>
          <a:effectLst>
            <a:outerShdw blurRad="635000" dist="317500" dir="1931075" rotWithShape="0">
              <a:srgbClr val="2D1709">
                <a:alpha val="3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24" name="Icon-XL-Display-white.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120449" y="3202305"/>
            <a:ext cx="556946" cy="536338"/>
          </a:xfrm>
          <a:prstGeom prst="rect">
            <a:avLst/>
          </a:prstGeom>
          <a:noFill/>
          <a:ln>
            <a:noFill/>
          </a:ln>
          <a:effectLst>
            <a:outerShdw blurRad="635000" dist="317500" dir="1931075" rotWithShape="0">
              <a:srgbClr val="2D1709">
                <a:alpha val="3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30" name="LOCK icon-grey.ai"/>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75677" y="3927163"/>
            <a:ext cx="261937" cy="381000"/>
          </a:xfrm>
          <a:prstGeom prst="rect">
            <a:avLst/>
          </a:prstGeom>
          <a:noFill/>
          <a:ln>
            <a:noFill/>
          </a:ln>
          <a:effectLst>
            <a:outerShdw blurRad="635000" dist="317500" dir="1931075" rotWithShape="0">
              <a:srgbClr val="2D1709">
                <a:alpha val="74997"/>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31" name="Icon-ITSysAdmin-white.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961457" y="1211947"/>
            <a:ext cx="1325396" cy="867819"/>
          </a:xfrm>
          <a:prstGeom prst="rect">
            <a:avLst/>
          </a:prstGeom>
          <a:noFill/>
          <a:ln>
            <a:noFill/>
          </a:ln>
          <a:effectLst>
            <a:outerShdw blurRad="635000" dist="317500" dir="1931075" rotWithShape="0">
              <a:srgbClr val="2D1709">
                <a:alpha val="3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32" name="Shape 905"/>
          <p:cNvSpPr>
            <a:spLocks noChangeArrowheads="1"/>
          </p:cNvSpPr>
          <p:nvPr/>
        </p:nvSpPr>
        <p:spPr bwMode="auto">
          <a:xfrm>
            <a:off x="3322621" y="2468251"/>
            <a:ext cx="2520950" cy="164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spAutoFit/>
          </a:bodyPr>
          <a:lstStyle>
            <a:lvl1pPr algn="ctr">
              <a:lnSpc>
                <a:spcPct val="60000"/>
              </a:lnSpc>
              <a:defRPr sz="5400" spc="-323">
                <a:solidFill>
                  <a:srgbClr val="323E48"/>
                </a:solidFill>
              </a:defRPr>
            </a:lvl1pPr>
          </a:lstStyle>
          <a:p>
            <a:pPr>
              <a:defRPr sz="1800" spc="0">
                <a:solidFill>
                  <a:srgbClr val="000000"/>
                </a:solidFill>
              </a:defRPr>
            </a:pPr>
            <a:r>
              <a:rPr sz="1600" spc="-136" dirty="0">
                <a:solidFill>
                  <a:srgbClr val="000000"/>
                </a:solidFill>
                <a:latin typeface="Arial Black"/>
                <a:ea typeface="ＭＳ Ｐゴシック" charset="0"/>
                <a:cs typeface="Arial Black"/>
              </a:rPr>
              <a:t>Data Refinery</a:t>
            </a:r>
          </a:p>
        </p:txBody>
      </p:sp>
      <p:pic>
        <p:nvPicPr>
          <p:cNvPr id="33" name="facebook-white.pn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487785" y="3097825"/>
            <a:ext cx="408251" cy="409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34" name="72-youtube-white.pn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548355" y="3638841"/>
            <a:ext cx="861544" cy="315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35" name="72-twitter-white.png"/>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1069427" y="2843863"/>
            <a:ext cx="429728" cy="349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36" name="1024-oracle-white.png"/>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965835" y="3432833"/>
            <a:ext cx="904875" cy="154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37" name="in-white.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554174" y="2852449"/>
            <a:ext cx="489853"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38" name="SAP-white.png"/>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2103612" y="2916673"/>
            <a:ext cx="583806" cy="28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39" name="salesforce-white.png"/>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1632918" y="3693426"/>
            <a:ext cx="941387" cy="324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43" name="icon034.pdf"/>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4342851" y="2884175"/>
            <a:ext cx="317500"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49" name="ArrowRT-grey-short.ai"/>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7411489" y="1064364"/>
            <a:ext cx="282575" cy="276225"/>
          </a:xfrm>
          <a:prstGeom prst="rect">
            <a:avLst/>
          </a:prstGeom>
          <a:noFill/>
          <a:ln>
            <a:noFill/>
          </a:ln>
          <a:effectLst>
            <a:outerShdw blurRad="508000" dist="63728" dir="13768158" rotWithShape="0">
              <a:srgbClr val="808080">
                <a:alpha val="74997"/>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51" name="Icon-guy-white.png"/>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1357466" y="1243560"/>
            <a:ext cx="655666" cy="822700"/>
          </a:xfrm>
          <a:prstGeom prst="rect">
            <a:avLst/>
          </a:prstGeom>
          <a:noFill/>
          <a:ln>
            <a:noFill/>
          </a:ln>
          <a:effectLst>
            <a:outerShdw blurRad="635000" dist="317500" dir="1931075" rotWithShape="0">
              <a:srgbClr val="2D1709">
                <a:alpha val="3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52" name="gears-grey.png"/>
          <p:cNvPicPr>
            <a:picLocks noChangeAspect="1" noChangeArrowheads="1"/>
          </p:cNvPicPr>
          <p:nvPr/>
        </p:nvPicPr>
        <p:blipFill>
          <a:blip r:embed="rId18" cstate="screen">
            <a:biLevel thresh="50000"/>
            <a:extLst>
              <a:ext uri="{28A0092B-C50C-407E-A947-70E740481C1C}">
                <a14:useLocalDpi xmlns:a14="http://schemas.microsoft.com/office/drawing/2010/main"/>
              </a:ext>
            </a:extLst>
          </a:blip>
          <a:srcRect/>
          <a:stretch>
            <a:fillRect/>
          </a:stretch>
        </p:blipFill>
        <p:spPr bwMode="auto">
          <a:xfrm rot="18750566">
            <a:off x="3438941" y="1395231"/>
            <a:ext cx="642938" cy="642937"/>
          </a:xfrm>
          <a:prstGeom prst="rect">
            <a:avLst/>
          </a:prstGeom>
          <a:noFill/>
          <a:ln>
            <a:noFill/>
          </a:ln>
          <a:effectLst>
            <a:outerShdw blurRad="635000" dist="317500" dir="1931075" rotWithShape="0">
              <a:srgbClr val="2D1709">
                <a:alpha val="3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53" name="Arrow-2WayLR-grey.pdf"/>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2488652" y="1356067"/>
            <a:ext cx="612775" cy="282178"/>
          </a:xfrm>
          <a:prstGeom prst="rect">
            <a:avLst/>
          </a:prstGeom>
          <a:noFill/>
          <a:ln>
            <a:noFill/>
          </a:ln>
          <a:effectLst>
            <a:outerShdw blurRad="508000" dist="63728" dir="4199046" rotWithShape="0">
              <a:srgbClr val="808080">
                <a:alpha val="495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55" name="Icon-DataModeler-white.png"/>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5187222" y="1249495"/>
            <a:ext cx="658356" cy="826075"/>
          </a:xfrm>
          <a:prstGeom prst="rect">
            <a:avLst/>
          </a:prstGeom>
          <a:noFill/>
          <a:ln>
            <a:noFill/>
          </a:ln>
          <a:effectLst>
            <a:outerShdw blurRad="635000" dist="317500" dir="1931075" rotWithShape="0">
              <a:srgbClr val="2D1709">
                <a:alpha val="3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58" name="Arrow-2WayLR-Short.ai"/>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5998613" y="1416788"/>
            <a:ext cx="438150" cy="282179"/>
          </a:xfrm>
          <a:prstGeom prst="rect">
            <a:avLst/>
          </a:prstGeom>
          <a:noFill/>
          <a:ln>
            <a:noFill/>
          </a:ln>
          <a:effectLst>
            <a:outerShdw blurRad="508000" dist="63728" dir="4199046" rotWithShape="0">
              <a:srgbClr val="808080">
                <a:alpha val="74997"/>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66" name="Picture 121"/>
          <p:cNvPicPr>
            <a:picLocks noChangeAspect="1"/>
          </p:cNvPicPr>
          <p:nvPr/>
        </p:nvPicPr>
        <p:blipFill>
          <a:blip r:embed="rId22" cstate="screen">
            <a:biLevel thresh="50000"/>
            <a:extLst>
              <a:ext uri="{28A0092B-C50C-407E-A947-70E740481C1C}">
                <a14:useLocalDpi xmlns:a14="http://schemas.microsoft.com/office/drawing/2010/main"/>
              </a:ext>
            </a:extLst>
          </a:blip>
          <a:srcRect/>
          <a:stretch>
            <a:fillRect/>
          </a:stretch>
        </p:blipFill>
        <p:spPr bwMode="auto">
          <a:xfrm>
            <a:off x="3071624" y="3817378"/>
            <a:ext cx="87471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22"/>
          <p:cNvPicPr>
            <a:picLocks noChangeAspect="1"/>
          </p:cNvPicPr>
          <p:nvPr/>
        </p:nvPicPr>
        <p:blipFill>
          <a:blip r:embed="rId22" cstate="screen">
            <a:biLevel thresh="50000"/>
            <a:extLst>
              <a:ext uri="{28A0092B-C50C-407E-A947-70E740481C1C}">
                <a14:useLocalDpi xmlns:a14="http://schemas.microsoft.com/office/drawing/2010/main"/>
              </a:ext>
            </a:extLst>
          </a:blip>
          <a:srcRect/>
          <a:stretch>
            <a:fillRect/>
          </a:stretch>
        </p:blipFill>
        <p:spPr bwMode="auto">
          <a:xfrm>
            <a:off x="5998613" y="3797912"/>
            <a:ext cx="87471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Text Placeholder 5"/>
          <p:cNvSpPr txBox="1">
            <a:spLocks/>
          </p:cNvSpPr>
          <p:nvPr/>
        </p:nvSpPr>
        <p:spPr>
          <a:xfrm>
            <a:off x="273210" y="535159"/>
            <a:ext cx="7545226" cy="369332"/>
          </a:xfrm>
          <a:prstGeom prst="rect">
            <a:avLst/>
          </a:prstGeom>
        </p:spPr>
        <p:txBody>
          <a:bodyPr/>
          <a:lstStyle>
            <a:lvl1pPr marL="280988" indent="-280988" algn="l" defTabSz="914400" rtl="0" eaLnBrk="1" latinLnBrk="0" hangingPunct="1">
              <a:lnSpc>
                <a:spcPct val="100000"/>
              </a:lnSpc>
              <a:spcBef>
                <a:spcPts val="1200"/>
              </a:spcBef>
              <a:spcAft>
                <a:spcPts val="600"/>
              </a:spcAft>
              <a:buClr>
                <a:schemeClr val="accent2"/>
              </a:buClr>
              <a:buFont typeface="Wingdings" charset="2"/>
              <a:buChar char="§"/>
              <a:defRPr lang="en-US" sz="22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20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charset="2"/>
              <a:buNone/>
            </a:pPr>
            <a:endParaRPr lang="en-US" altLang="en-US" sz="1800" dirty="0">
              <a:latin typeface="Arial" panose="020B0604020202020204" pitchFamily="34" charset="0"/>
              <a:cs typeface="Arial" panose="020B0604020202020204" pitchFamily="34" charset="0"/>
            </a:endParaRPr>
          </a:p>
        </p:txBody>
      </p:sp>
      <p:sp>
        <p:nvSpPr>
          <p:cNvPr id="69" name="Title 3"/>
          <p:cNvSpPr txBox="1">
            <a:spLocks/>
          </p:cNvSpPr>
          <p:nvPr/>
        </p:nvSpPr>
        <p:spPr>
          <a:xfrm>
            <a:off x="264160" y="87131"/>
            <a:ext cx="7051040" cy="732441"/>
          </a:xfrm>
          <a:prstGeom prst="rect">
            <a:avLst/>
          </a:prstGeom>
          <a:effectLst>
            <a:outerShdw blurRad="50800" dir="2700000" sx="108000" sy="108000" algn="tl" rotWithShape="0">
              <a:srgbClr val="000000"/>
            </a:outerShdw>
          </a:effectLst>
        </p:spPr>
        <p:txBody>
          <a:bodyPr vert="horz" lIns="91440" tIns="0" rIns="91440" bIns="0" rtlCol="0" anchor="ctr">
            <a:normAutofit/>
          </a:bodyPr>
          <a:lstStyle>
            <a:lvl1pPr algn="l" defTabSz="914400" rtl="0" eaLnBrk="1" latinLnBrk="0" hangingPunct="1">
              <a:lnSpc>
                <a:spcPct val="85000"/>
              </a:lnSpc>
              <a:spcBef>
                <a:spcPct val="0"/>
              </a:spcBef>
              <a:buNone/>
              <a:defRPr lang="en-US" sz="2400" b="1" kern="1200" cap="none" dirty="0" smtClean="0">
                <a:solidFill>
                  <a:srgbClr val="FFFFFF"/>
                </a:solidFill>
                <a:latin typeface="+mj-lt"/>
                <a:ea typeface="+mj-ea"/>
                <a:cs typeface="+mj-cs"/>
              </a:defRPr>
            </a:lvl1pPr>
          </a:lstStyle>
          <a:p>
            <a:endParaRPr lang="en-US" dirty="0"/>
          </a:p>
        </p:txBody>
      </p:sp>
      <p:sp>
        <p:nvSpPr>
          <p:cNvPr id="70" name="TextBox 69"/>
          <p:cNvSpPr txBox="1"/>
          <p:nvPr/>
        </p:nvSpPr>
        <p:spPr>
          <a:xfrm>
            <a:off x="763235" y="1264279"/>
            <a:ext cx="787495" cy="461665"/>
          </a:xfrm>
          <a:prstGeom prst="rect">
            <a:avLst/>
          </a:prstGeom>
          <a:noFill/>
        </p:spPr>
        <p:txBody>
          <a:bodyPr wrap="none" rtlCol="0">
            <a:spAutoFit/>
          </a:bodyPr>
          <a:lstStyle/>
          <a:p>
            <a:pPr algn="r"/>
            <a:r>
              <a:rPr lang="en-US" sz="1200" dirty="0" smtClean="0">
                <a:solidFill>
                  <a:srgbClr val="FFFFFF"/>
                </a:solidFill>
              </a:rPr>
              <a:t>Systems </a:t>
            </a:r>
          </a:p>
          <a:p>
            <a:pPr algn="r"/>
            <a:r>
              <a:rPr lang="en-US" sz="1200" dirty="0" smtClean="0">
                <a:solidFill>
                  <a:srgbClr val="FFFFFF"/>
                </a:solidFill>
              </a:rPr>
              <a:t>Admin</a:t>
            </a:r>
            <a:endParaRPr lang="en-US" sz="1200" dirty="0">
              <a:solidFill>
                <a:srgbClr val="FFFFFF"/>
              </a:solidFill>
            </a:endParaRPr>
          </a:p>
        </p:txBody>
      </p:sp>
      <p:sp>
        <p:nvSpPr>
          <p:cNvPr id="71" name="TextBox 70"/>
          <p:cNvSpPr txBox="1"/>
          <p:nvPr/>
        </p:nvSpPr>
        <p:spPr>
          <a:xfrm>
            <a:off x="4602401" y="1204594"/>
            <a:ext cx="740632" cy="461665"/>
          </a:xfrm>
          <a:prstGeom prst="rect">
            <a:avLst/>
          </a:prstGeom>
          <a:noFill/>
        </p:spPr>
        <p:txBody>
          <a:bodyPr wrap="none" rtlCol="0">
            <a:spAutoFit/>
          </a:bodyPr>
          <a:lstStyle/>
          <a:p>
            <a:pPr algn="r"/>
            <a:r>
              <a:rPr lang="en-US" sz="1200" dirty="0" smtClean="0">
                <a:solidFill>
                  <a:srgbClr val="FFFFFF"/>
                </a:solidFill>
              </a:rPr>
              <a:t>Data</a:t>
            </a:r>
          </a:p>
          <a:p>
            <a:pPr algn="r"/>
            <a:r>
              <a:rPr lang="en-US" sz="1200" dirty="0" smtClean="0">
                <a:solidFill>
                  <a:srgbClr val="FFFFFF"/>
                </a:solidFill>
              </a:rPr>
              <a:t>Modeler</a:t>
            </a:r>
            <a:endParaRPr lang="en-US" sz="1200" dirty="0">
              <a:solidFill>
                <a:srgbClr val="FFFFFF"/>
              </a:solidFill>
            </a:endParaRPr>
          </a:p>
        </p:txBody>
      </p:sp>
      <p:sp>
        <p:nvSpPr>
          <p:cNvPr id="72" name="TextBox 71"/>
          <p:cNvSpPr txBox="1"/>
          <p:nvPr/>
        </p:nvSpPr>
        <p:spPr>
          <a:xfrm>
            <a:off x="6214388" y="1244390"/>
            <a:ext cx="813043" cy="461665"/>
          </a:xfrm>
          <a:prstGeom prst="rect">
            <a:avLst/>
          </a:prstGeom>
          <a:noFill/>
        </p:spPr>
        <p:txBody>
          <a:bodyPr wrap="none" rtlCol="0">
            <a:spAutoFit/>
          </a:bodyPr>
          <a:lstStyle/>
          <a:p>
            <a:pPr algn="r"/>
            <a:r>
              <a:rPr lang="en-US" sz="1200" dirty="0" smtClean="0">
                <a:solidFill>
                  <a:srgbClr val="FFFFFF"/>
                </a:solidFill>
              </a:rPr>
              <a:t>Business</a:t>
            </a:r>
          </a:p>
          <a:p>
            <a:pPr algn="r"/>
            <a:r>
              <a:rPr lang="en-US" sz="1200" dirty="0" smtClean="0">
                <a:solidFill>
                  <a:srgbClr val="FFFFFF"/>
                </a:solidFill>
              </a:rPr>
              <a:t>Users</a:t>
            </a:r>
            <a:endParaRPr lang="en-US" sz="1200" dirty="0">
              <a:solidFill>
                <a:srgbClr val="FFFFFF"/>
              </a:solidFill>
            </a:endParaRPr>
          </a:p>
        </p:txBody>
      </p:sp>
      <p:pic>
        <p:nvPicPr>
          <p:cNvPr id="73" name="logo-pentaho-white.ai"/>
          <p:cNvPicPr/>
          <p:nvPr/>
        </p:nvPicPr>
        <p:blipFill>
          <a:blip r:embed="rId23" cstate="screen">
            <a:extLst>
              <a:ext uri="{28A0092B-C50C-407E-A947-70E740481C1C}">
                <a14:useLocalDpi xmlns:a14="http://schemas.microsoft.com/office/drawing/2010/main"/>
              </a:ext>
            </a:extLst>
          </a:blip>
          <a:srcRect/>
          <a:stretch>
            <a:fillRect/>
          </a:stretch>
        </p:blipFill>
        <p:spPr>
          <a:xfrm>
            <a:off x="4342851" y="2992278"/>
            <a:ext cx="707093" cy="646563"/>
          </a:xfrm>
          <a:prstGeom prst="rect">
            <a:avLst/>
          </a:prstGeom>
          <a:ln w="12700">
            <a:miter lim="400000"/>
          </a:ln>
        </p:spPr>
      </p:pic>
      <p:cxnSp>
        <p:nvCxnSpPr>
          <p:cNvPr id="75" name="Straight Arrow Connector 74"/>
          <p:cNvCxnSpPr/>
          <p:nvPr/>
        </p:nvCxnSpPr>
        <p:spPr>
          <a:xfrm>
            <a:off x="2700118" y="3209217"/>
            <a:ext cx="635204" cy="1"/>
          </a:xfrm>
          <a:prstGeom prst="straightConnector1">
            <a:avLst/>
          </a:prstGeom>
          <a:ln w="38100" cmpd="sng">
            <a:solidFill>
              <a:srgbClr val="FFFFFF"/>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2103612" y="1752545"/>
            <a:ext cx="1219010" cy="0"/>
          </a:xfrm>
          <a:prstGeom prst="straightConnector1">
            <a:avLst/>
          </a:prstGeom>
          <a:ln w="38100" cmpd="sng">
            <a:solidFill>
              <a:srgbClr val="FFFFFF"/>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a:off x="4223963" y="1742459"/>
            <a:ext cx="837654" cy="0"/>
          </a:xfrm>
          <a:prstGeom prst="straightConnector1">
            <a:avLst/>
          </a:prstGeom>
          <a:ln w="38100" cmpd="sng">
            <a:solidFill>
              <a:srgbClr val="FFFFFF"/>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983158" y="1752545"/>
            <a:ext cx="821906" cy="0"/>
          </a:xfrm>
          <a:prstGeom prst="straightConnector1">
            <a:avLst/>
          </a:prstGeom>
          <a:ln w="38100" cmpd="sng">
            <a:solidFill>
              <a:srgbClr val="FFFFFF"/>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H="1">
            <a:off x="3674081" y="1951237"/>
            <a:ext cx="1" cy="634483"/>
          </a:xfrm>
          <a:prstGeom prst="straightConnector1">
            <a:avLst/>
          </a:prstGeom>
          <a:ln w="38100" cmpd="sng">
            <a:solidFill>
              <a:srgbClr val="FFFFFF"/>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a:off x="6821998" y="1777946"/>
            <a:ext cx="0" cy="614103"/>
          </a:xfrm>
          <a:prstGeom prst="straightConnector1">
            <a:avLst/>
          </a:prstGeom>
          <a:ln w="38100" cmpd="sng">
            <a:solidFill>
              <a:srgbClr val="FFFFFF"/>
            </a:solidFill>
            <a:tailEnd type="arrow"/>
          </a:ln>
        </p:spPr>
        <p:style>
          <a:lnRef idx="1">
            <a:schemeClr val="accent1"/>
          </a:lnRef>
          <a:fillRef idx="0">
            <a:schemeClr val="accent1"/>
          </a:fillRef>
          <a:effectRef idx="0">
            <a:schemeClr val="accent1"/>
          </a:effectRef>
          <a:fontRef idx="minor">
            <a:schemeClr val="tx1"/>
          </a:fontRef>
        </p:style>
      </p:cxnSp>
      <p:pic>
        <p:nvPicPr>
          <p:cNvPr id="65" name="Picture 116"/>
          <p:cNvPicPr>
            <a:picLocks noChangeAspect="1"/>
          </p:cNvPicPr>
          <p:nvPr/>
        </p:nvPicPr>
        <p:blipFill>
          <a:blip r:embed="rId22" cstate="screen">
            <a:biLevel thresh="50000"/>
            <a:extLst>
              <a:ext uri="{28A0092B-C50C-407E-A947-70E740481C1C}">
                <a14:useLocalDpi xmlns:a14="http://schemas.microsoft.com/office/drawing/2010/main"/>
              </a:ext>
            </a:extLst>
          </a:blip>
          <a:srcRect/>
          <a:stretch>
            <a:fillRect/>
          </a:stretch>
        </p:blipFill>
        <p:spPr bwMode="auto">
          <a:xfrm>
            <a:off x="194714" y="3855479"/>
            <a:ext cx="87471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descr="Hadoop-Elephant-White.png"/>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3412047" y="3016772"/>
            <a:ext cx="916151" cy="617567"/>
          </a:xfrm>
          <a:prstGeom prst="rect">
            <a:avLst/>
          </a:prstGeom>
        </p:spPr>
      </p:pic>
    </p:spTree>
    <p:extLst>
      <p:ext uri="{BB962C8B-B14F-4D97-AF65-F5344CB8AC3E}">
        <p14:creationId xmlns:p14="http://schemas.microsoft.com/office/powerpoint/2010/main" val="1723379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SHOW_Gallivan.025.png"/>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a:ln w="12700">
            <a:miter lim="400000"/>
          </a:ln>
        </p:spPr>
      </p:pic>
    </p:spTree>
    <p:extLst>
      <p:ext uri="{BB962C8B-B14F-4D97-AF65-F5344CB8AC3E}">
        <p14:creationId xmlns:p14="http://schemas.microsoft.com/office/powerpoint/2010/main" val="3806249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0974" y="1374075"/>
            <a:ext cx="5160868" cy="3122325"/>
          </a:xfrm>
          <a:prstGeom prst="rect">
            <a:avLst/>
          </a:prstGeom>
        </p:spPr>
      </p:pic>
      <p:sp>
        <p:nvSpPr>
          <p:cNvPr id="4" name="Title 3"/>
          <p:cNvSpPr>
            <a:spLocks noGrp="1"/>
          </p:cNvSpPr>
          <p:nvPr>
            <p:ph type="title"/>
          </p:nvPr>
        </p:nvSpPr>
        <p:spPr/>
        <p:txBody>
          <a:bodyPr/>
          <a:lstStyle/>
          <a:p>
            <a:r>
              <a:rPr lang="en-US" dirty="0" smtClean="0"/>
              <a:t>Why Did Hitachi Acquire Pentaho?</a:t>
            </a:r>
            <a:endParaRPr lang="en-US" dirty="0"/>
          </a:p>
        </p:txBody>
      </p:sp>
      <p:sp>
        <p:nvSpPr>
          <p:cNvPr id="7" name="Rectangle 6"/>
          <p:cNvSpPr/>
          <p:nvPr/>
        </p:nvSpPr>
        <p:spPr>
          <a:xfrm>
            <a:off x="5471135" y="1379739"/>
            <a:ext cx="3321762" cy="97680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smtClean="0">
              <a:latin typeface="+mj-lt"/>
            </a:endParaRPr>
          </a:p>
        </p:txBody>
      </p:sp>
      <p:pic>
        <p:nvPicPr>
          <p:cNvPr id="6" name="Picture 5" descr="pentaho-HDS-logo-white.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66535" y="1540343"/>
            <a:ext cx="2849529" cy="655777"/>
          </a:xfrm>
          <a:prstGeom prst="rect">
            <a:avLst/>
          </a:prstGeom>
        </p:spPr>
      </p:pic>
      <p:sp>
        <p:nvSpPr>
          <p:cNvPr id="8" name="Rectangle 7"/>
          <p:cNvSpPr/>
          <p:nvPr/>
        </p:nvSpPr>
        <p:spPr>
          <a:xfrm>
            <a:off x="5471135" y="2368756"/>
            <a:ext cx="3321762" cy="2026875"/>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dirty="0" smtClean="0">
              <a:latin typeface="+mj-lt"/>
            </a:endParaRPr>
          </a:p>
        </p:txBody>
      </p:sp>
      <p:sp>
        <p:nvSpPr>
          <p:cNvPr id="9" name="TextBox 8"/>
          <p:cNvSpPr txBox="1"/>
          <p:nvPr/>
        </p:nvSpPr>
        <p:spPr>
          <a:xfrm>
            <a:off x="5354723" y="2625169"/>
            <a:ext cx="3555214" cy="1384995"/>
          </a:xfrm>
          <a:prstGeom prst="rect">
            <a:avLst/>
          </a:prstGeom>
          <a:noFill/>
        </p:spPr>
        <p:txBody>
          <a:bodyPr wrap="square" rtlCol="0">
            <a:spAutoFit/>
          </a:bodyPr>
          <a:lstStyle/>
          <a:p>
            <a:pPr algn="ctr"/>
            <a:r>
              <a:rPr lang="en-US" sz="2800" dirty="0" smtClean="0">
                <a:solidFill>
                  <a:schemeClr val="accent4"/>
                </a:solidFill>
              </a:rPr>
              <a:t>Leader in the </a:t>
            </a:r>
            <a:r>
              <a:rPr lang="en-US" sz="2800" b="1" dirty="0" smtClean="0">
                <a:solidFill>
                  <a:schemeClr val="accent2">
                    <a:lumMod val="60000"/>
                    <a:lumOff val="40000"/>
                  </a:schemeClr>
                </a:solidFill>
              </a:rPr>
              <a:t>big data &amp; business analytics </a:t>
            </a:r>
            <a:r>
              <a:rPr lang="en-US" sz="2800" dirty="0" smtClean="0">
                <a:solidFill>
                  <a:schemeClr val="accent4"/>
                </a:solidFill>
              </a:rPr>
              <a:t>market</a:t>
            </a:r>
            <a:endParaRPr lang="en-US" sz="2800" dirty="0">
              <a:solidFill>
                <a:schemeClr val="accent4"/>
              </a:solidFill>
            </a:endParaRPr>
          </a:p>
        </p:txBody>
      </p:sp>
    </p:spTree>
    <p:extLst>
      <p:ext uri="{BB962C8B-B14F-4D97-AF65-F5344CB8AC3E}">
        <p14:creationId xmlns:p14="http://schemas.microsoft.com/office/powerpoint/2010/main" val="2861425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 y="872068"/>
            <a:ext cx="9145189" cy="4271432"/>
          </a:xfrm>
          <a:prstGeom prst="rect">
            <a:avLst/>
          </a:prstGeom>
          <a:gradFill>
            <a:gsLst>
              <a:gs pos="0">
                <a:schemeClr val="accent1">
                  <a:lumMod val="20000"/>
                  <a:lumOff val="80000"/>
                </a:schemeClr>
              </a:gs>
              <a:gs pos="53000">
                <a:schemeClr val="accent4">
                  <a:lumMod val="75000"/>
                </a:schemeClr>
              </a:gs>
              <a:gs pos="100000">
                <a:schemeClr val="accent4">
                  <a:shade val="94000"/>
                  <a:satMod val="135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solidFill>
                <a:prstClr val="white"/>
              </a:solidFill>
            </a:endParaRPr>
          </a:p>
        </p:txBody>
      </p:sp>
      <p:grpSp>
        <p:nvGrpSpPr>
          <p:cNvPr id="13" name="Group 12"/>
          <p:cNvGrpSpPr/>
          <p:nvPr/>
        </p:nvGrpSpPr>
        <p:grpSpPr>
          <a:xfrm>
            <a:off x="165479" y="1157288"/>
            <a:ext cx="1967941" cy="2832066"/>
            <a:chOff x="7271896" y="800099"/>
            <a:chExt cx="5248525" cy="7552177"/>
          </a:xfrm>
        </p:grpSpPr>
        <p:pic>
          <p:nvPicPr>
            <p:cNvPr id="14" name="Picture 13" descr="iStock_000042155762_XXXLarg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271896" y="800099"/>
              <a:ext cx="5248525" cy="7552177"/>
            </a:xfrm>
            <a:prstGeom prst="rect">
              <a:avLst/>
            </a:prstGeom>
          </p:spPr>
        </p:pic>
        <p:sp>
          <p:nvSpPr>
            <p:cNvPr id="15" name="TextBox 14"/>
            <p:cNvSpPr txBox="1"/>
            <p:nvPr/>
          </p:nvSpPr>
          <p:spPr>
            <a:xfrm>
              <a:off x="7368109" y="961022"/>
              <a:ext cx="5052705" cy="984885"/>
            </a:xfrm>
            <a:prstGeom prst="rect">
              <a:avLst/>
            </a:prstGeom>
            <a:noFill/>
          </p:spPr>
          <p:txBody>
            <a:bodyPr wrap="square" rtlCol="0">
              <a:spAutoFit/>
            </a:bodyPr>
            <a:lstStyle/>
            <a:p>
              <a:pPr algn="ctr"/>
              <a:r>
                <a:rPr lang="en-US" b="1" spc="112" dirty="0">
                  <a:solidFill>
                    <a:srgbClr val="414141"/>
                  </a:solidFill>
                </a:rPr>
                <a:t>INDUSTRIAL</a:t>
              </a:r>
            </a:p>
          </p:txBody>
        </p:sp>
      </p:grpSp>
      <p:grpSp>
        <p:nvGrpSpPr>
          <p:cNvPr id="21" name="Group 20"/>
          <p:cNvGrpSpPr/>
          <p:nvPr/>
        </p:nvGrpSpPr>
        <p:grpSpPr>
          <a:xfrm>
            <a:off x="4703698" y="1155925"/>
            <a:ext cx="1970942" cy="2836208"/>
            <a:chOff x="22082488" y="796463"/>
            <a:chExt cx="5256528" cy="7563223"/>
          </a:xfrm>
        </p:grpSpPr>
        <p:sp>
          <p:nvSpPr>
            <p:cNvPr id="22" name="Rectangle 21"/>
            <p:cNvSpPr/>
            <p:nvPr/>
          </p:nvSpPr>
          <p:spPr>
            <a:xfrm>
              <a:off x="22082488" y="800099"/>
              <a:ext cx="5250691" cy="7559587"/>
            </a:xfrm>
            <a:prstGeom prst="rect">
              <a:avLst/>
            </a:prstGeom>
            <a:solidFill>
              <a:srgbClr val="000000">
                <a:alpha val="72000"/>
              </a:srgbClr>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dirty="0">
                <a:solidFill>
                  <a:prstClr val="white"/>
                </a:solidFill>
              </a:endParaRPr>
            </a:p>
          </p:txBody>
        </p:sp>
        <p:pic>
          <p:nvPicPr>
            <p:cNvPr id="23" name="Picture 22" descr="000033357452_high_150.jp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4718529" y="798242"/>
              <a:ext cx="2609238" cy="7550609"/>
            </a:xfrm>
            <a:prstGeom prst="rect">
              <a:avLst/>
            </a:prstGeom>
          </p:spPr>
        </p:pic>
        <p:pic>
          <p:nvPicPr>
            <p:cNvPr id="24" name="Picture 23" descr="000005565883_high.jpg"/>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22086058" y="798243"/>
              <a:ext cx="2701600" cy="7558809"/>
            </a:xfrm>
            <a:prstGeom prst="rect">
              <a:avLst/>
            </a:prstGeom>
          </p:spPr>
        </p:pic>
        <p:sp>
          <p:nvSpPr>
            <p:cNvPr id="25" name="Rectangle 24"/>
            <p:cNvSpPr/>
            <p:nvPr/>
          </p:nvSpPr>
          <p:spPr>
            <a:xfrm rot="10800000">
              <a:off x="22082488" y="796463"/>
              <a:ext cx="5242646" cy="3738723"/>
            </a:xfrm>
            <a:prstGeom prst="rect">
              <a:avLst/>
            </a:prstGeom>
            <a:gradFill>
              <a:gsLst>
                <a:gs pos="0">
                  <a:srgbClr val="000000"/>
                </a:gs>
                <a:gs pos="100000">
                  <a:srgbClr val="000000">
                    <a:alpha val="0"/>
                  </a:srgb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6" name="TextBox 25"/>
            <p:cNvSpPr txBox="1"/>
            <p:nvPr/>
          </p:nvSpPr>
          <p:spPr>
            <a:xfrm>
              <a:off x="22124443" y="961023"/>
              <a:ext cx="5214573" cy="984886"/>
            </a:xfrm>
            <a:prstGeom prst="rect">
              <a:avLst/>
            </a:prstGeom>
            <a:noFill/>
          </p:spPr>
          <p:txBody>
            <a:bodyPr wrap="square" rtlCol="0">
              <a:spAutoFit/>
            </a:bodyPr>
            <a:lstStyle/>
            <a:p>
              <a:pPr algn="ctr"/>
              <a:r>
                <a:rPr lang="en-US" b="1" spc="112" dirty="0">
                  <a:solidFill>
                    <a:prstClr val="white"/>
                  </a:solidFill>
                </a:rPr>
                <a:t>INTERNET</a:t>
              </a:r>
            </a:p>
          </p:txBody>
        </p:sp>
      </p:grpSp>
      <p:grpSp>
        <p:nvGrpSpPr>
          <p:cNvPr id="27" name="Group 26"/>
          <p:cNvGrpSpPr/>
          <p:nvPr/>
        </p:nvGrpSpPr>
        <p:grpSpPr>
          <a:xfrm>
            <a:off x="6984061" y="1160318"/>
            <a:ext cx="1986130" cy="2831523"/>
            <a:chOff x="29385034" y="808181"/>
            <a:chExt cx="5297036" cy="7550728"/>
          </a:xfrm>
        </p:grpSpPr>
        <p:pic>
          <p:nvPicPr>
            <p:cNvPr id="28" name="Picture 27" descr="HiRes.jpg"/>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9393613" y="808181"/>
              <a:ext cx="5288457" cy="7550728"/>
            </a:xfrm>
            <a:prstGeom prst="rect">
              <a:avLst/>
            </a:prstGeom>
          </p:spPr>
        </p:pic>
        <p:sp>
          <p:nvSpPr>
            <p:cNvPr id="29" name="Rectangle 28"/>
            <p:cNvSpPr/>
            <p:nvPr/>
          </p:nvSpPr>
          <p:spPr>
            <a:xfrm rot="10800000">
              <a:off x="29385034" y="811232"/>
              <a:ext cx="5291422" cy="3738725"/>
            </a:xfrm>
            <a:prstGeom prst="rect">
              <a:avLst/>
            </a:prstGeom>
            <a:gradFill>
              <a:gsLst>
                <a:gs pos="0">
                  <a:srgbClr val="000000"/>
                </a:gs>
                <a:gs pos="100000">
                  <a:srgbClr val="000000">
                    <a:alpha val="0"/>
                  </a:srgb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30" name="TextBox 29"/>
            <p:cNvSpPr txBox="1"/>
            <p:nvPr/>
          </p:nvSpPr>
          <p:spPr>
            <a:xfrm>
              <a:off x="29426607" y="961026"/>
              <a:ext cx="5214572" cy="1723549"/>
            </a:xfrm>
            <a:prstGeom prst="rect">
              <a:avLst/>
            </a:prstGeom>
            <a:noFill/>
          </p:spPr>
          <p:txBody>
            <a:bodyPr wrap="square" rtlCol="0">
              <a:spAutoFit/>
            </a:bodyPr>
            <a:lstStyle/>
            <a:p>
              <a:pPr algn="ctr"/>
              <a:r>
                <a:rPr lang="en-US" b="1" spc="112" dirty="0">
                  <a:solidFill>
                    <a:prstClr val="white"/>
                  </a:solidFill>
                </a:rPr>
                <a:t>INTERNET OF THINGS</a:t>
              </a:r>
            </a:p>
          </p:txBody>
        </p:sp>
      </p:grpSp>
      <p:grpSp>
        <p:nvGrpSpPr>
          <p:cNvPr id="16" name="Group 15"/>
          <p:cNvGrpSpPr/>
          <p:nvPr/>
        </p:nvGrpSpPr>
        <p:grpSpPr>
          <a:xfrm>
            <a:off x="2429613" y="1157289"/>
            <a:ext cx="1970584" cy="2834845"/>
            <a:chOff x="14575973" y="800099"/>
            <a:chExt cx="5255574" cy="7559587"/>
          </a:xfrm>
        </p:grpSpPr>
        <p:sp>
          <p:nvSpPr>
            <p:cNvPr id="17" name="Rectangle 16"/>
            <p:cNvSpPr/>
            <p:nvPr/>
          </p:nvSpPr>
          <p:spPr>
            <a:xfrm>
              <a:off x="14580856" y="800099"/>
              <a:ext cx="5250691" cy="7559587"/>
            </a:xfrm>
            <a:prstGeom prst="rect">
              <a:avLst/>
            </a:prstGeom>
            <a:solidFill>
              <a:schemeClr val="tx1">
                <a:lumMod val="50000"/>
              </a:schemeClr>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dirty="0">
                <a:solidFill>
                  <a:prstClr val="white"/>
                </a:solidFill>
              </a:endParaRPr>
            </a:p>
          </p:txBody>
        </p:sp>
        <p:pic>
          <p:nvPicPr>
            <p:cNvPr id="18" name="Picture 17" descr="iStock_000042180790_XXXLarge.png"/>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6918084" y="938933"/>
              <a:ext cx="2730732" cy="5318983"/>
            </a:xfrm>
            <a:prstGeom prst="rect">
              <a:avLst/>
            </a:prstGeom>
          </p:spPr>
        </p:pic>
        <p:pic>
          <p:nvPicPr>
            <p:cNvPr id="19" name="Picture 18" descr="iStock_000050509960_Double.png"/>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4575973" y="3100033"/>
              <a:ext cx="5241565" cy="4871208"/>
            </a:xfrm>
            <a:prstGeom prst="rect">
              <a:avLst/>
            </a:prstGeom>
          </p:spPr>
        </p:pic>
        <p:sp>
          <p:nvSpPr>
            <p:cNvPr id="20" name="TextBox 19"/>
            <p:cNvSpPr txBox="1"/>
            <p:nvPr/>
          </p:nvSpPr>
          <p:spPr>
            <a:xfrm>
              <a:off x="14610626" y="961022"/>
              <a:ext cx="5214571" cy="984885"/>
            </a:xfrm>
            <a:prstGeom prst="rect">
              <a:avLst/>
            </a:prstGeom>
            <a:noFill/>
          </p:spPr>
          <p:txBody>
            <a:bodyPr wrap="square" rtlCol="0">
              <a:spAutoFit/>
            </a:bodyPr>
            <a:lstStyle/>
            <a:p>
              <a:pPr algn="ctr"/>
              <a:r>
                <a:rPr lang="en-US" b="1" spc="112" dirty="0">
                  <a:solidFill>
                    <a:prstClr val="white"/>
                  </a:solidFill>
                </a:rPr>
                <a:t>DIGITAL</a:t>
              </a:r>
            </a:p>
          </p:txBody>
        </p:sp>
      </p:grpSp>
      <p:sp>
        <p:nvSpPr>
          <p:cNvPr id="2" name="Title 1"/>
          <p:cNvSpPr>
            <a:spLocks noGrp="1"/>
          </p:cNvSpPr>
          <p:nvPr>
            <p:ph type="title"/>
          </p:nvPr>
        </p:nvSpPr>
        <p:spPr/>
        <p:txBody>
          <a:bodyPr/>
          <a:lstStyle/>
          <a:p>
            <a:r>
              <a:rPr lang="en-US" dirty="0"/>
              <a:t>The Next Revolution</a:t>
            </a:r>
          </a:p>
        </p:txBody>
      </p:sp>
    </p:spTree>
    <p:extLst>
      <p:ext uri="{BB962C8B-B14F-4D97-AF65-F5344CB8AC3E}">
        <p14:creationId xmlns:p14="http://schemas.microsoft.com/office/powerpoint/2010/main" val="3393377189"/>
      </p:ext>
    </p:extLst>
  </p:cSld>
  <p:clrMapOvr>
    <a:masterClrMapping/>
  </p:clrMapOvr>
  <p:transition xmlns:p14="http://schemas.microsoft.com/office/powerpoint/2010/main" spd="slow">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900" decel="100000" fill="hold"/>
                                        <p:tgtEl>
                                          <p:spTgt spid="1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37" presetClass="entr" presetSubtype="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900" decel="100000" fill="hold"/>
                                        <p:tgtEl>
                                          <p:spTgt spid="16"/>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par>
                          <p:cTn id="18" fill="hold">
                            <p:stCondLst>
                              <p:cond delay="2000"/>
                            </p:stCondLst>
                            <p:childTnLst>
                              <p:par>
                                <p:cTn id="19" presetID="37" presetClass="entr" presetSubtype="0" fill="hold" nodeType="after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1000"/>
                                        <p:tgtEl>
                                          <p:spTgt spid="21"/>
                                        </p:tgtEl>
                                      </p:cBhvr>
                                    </p:animEffect>
                                    <p:anim calcmode="lin" valueType="num">
                                      <p:cBhvr>
                                        <p:cTn id="22" dur="1000" fill="hold"/>
                                        <p:tgtEl>
                                          <p:spTgt spid="21"/>
                                        </p:tgtEl>
                                        <p:attrNameLst>
                                          <p:attrName>ppt_x</p:attrName>
                                        </p:attrNameLst>
                                      </p:cBhvr>
                                      <p:tavLst>
                                        <p:tav tm="0">
                                          <p:val>
                                            <p:strVal val="#ppt_x"/>
                                          </p:val>
                                        </p:tav>
                                        <p:tav tm="100000">
                                          <p:val>
                                            <p:strVal val="#ppt_x"/>
                                          </p:val>
                                        </p:tav>
                                      </p:tavLst>
                                    </p:anim>
                                    <p:anim calcmode="lin" valueType="num">
                                      <p:cBhvr>
                                        <p:cTn id="23" dur="900" decel="100000" fill="hold"/>
                                        <p:tgtEl>
                                          <p:spTgt spid="21"/>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childTnLst>
                          </p:cTn>
                        </p:par>
                        <p:par>
                          <p:cTn id="25" fill="hold">
                            <p:stCondLst>
                              <p:cond delay="3000"/>
                            </p:stCondLst>
                            <p:childTnLst>
                              <p:par>
                                <p:cTn id="26" presetID="37"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1000"/>
                                        <p:tgtEl>
                                          <p:spTgt spid="27"/>
                                        </p:tgtEl>
                                      </p:cBhvr>
                                    </p:animEffect>
                                    <p:anim calcmode="lin" valueType="num">
                                      <p:cBhvr>
                                        <p:cTn id="29" dur="1000" fill="hold"/>
                                        <p:tgtEl>
                                          <p:spTgt spid="27"/>
                                        </p:tgtEl>
                                        <p:attrNameLst>
                                          <p:attrName>ppt_x</p:attrName>
                                        </p:attrNameLst>
                                      </p:cBhvr>
                                      <p:tavLst>
                                        <p:tav tm="0">
                                          <p:val>
                                            <p:strVal val="#ppt_x"/>
                                          </p:val>
                                        </p:tav>
                                        <p:tav tm="100000">
                                          <p:val>
                                            <p:strVal val="#ppt_x"/>
                                          </p:val>
                                        </p:tav>
                                      </p:tavLst>
                                    </p:anim>
                                    <p:anim calcmode="lin" valueType="num">
                                      <p:cBhvr>
                                        <p:cTn id="30" dur="900" decel="100000" fill="hold"/>
                                        <p:tgtEl>
                                          <p:spTgt spid="27"/>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2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 y="872068"/>
            <a:ext cx="9145189" cy="4271432"/>
          </a:xfrm>
          <a:prstGeom prst="rect">
            <a:avLst/>
          </a:prstGeom>
          <a:gradFill>
            <a:gsLst>
              <a:gs pos="0">
                <a:srgbClr val="000000"/>
              </a:gs>
              <a:gs pos="53000">
                <a:schemeClr val="accent4">
                  <a:lumMod val="75000"/>
                </a:schemeClr>
              </a:gs>
              <a:gs pos="100000">
                <a:schemeClr val="accent4">
                  <a:shade val="94000"/>
                  <a:satMod val="135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solidFill>
                <a:prstClr val="white"/>
              </a:solidFill>
            </a:endParaRPr>
          </a:p>
        </p:txBody>
      </p:sp>
      <p:sp>
        <p:nvSpPr>
          <p:cNvPr id="4" name="Title 3"/>
          <p:cNvSpPr>
            <a:spLocks noGrp="1"/>
          </p:cNvSpPr>
          <p:nvPr>
            <p:ph type="title"/>
          </p:nvPr>
        </p:nvSpPr>
        <p:spPr/>
        <p:txBody>
          <a:bodyPr>
            <a:normAutofit/>
          </a:bodyPr>
          <a:lstStyle/>
          <a:p>
            <a:r>
              <a:rPr lang="en-US" dirty="0"/>
              <a:t>Internet of Things in 2020</a:t>
            </a:r>
            <a:endParaRPr lang="en-US" sz="2400" dirty="0"/>
          </a:p>
        </p:txBody>
      </p:sp>
      <p:grpSp>
        <p:nvGrpSpPr>
          <p:cNvPr id="12" name="Group 11"/>
          <p:cNvGrpSpPr/>
          <p:nvPr/>
        </p:nvGrpSpPr>
        <p:grpSpPr>
          <a:xfrm>
            <a:off x="6098204" y="1453793"/>
            <a:ext cx="1328379" cy="2900489"/>
            <a:chOff x="26259430" y="2084903"/>
            <a:chExt cx="4572000" cy="7432301"/>
          </a:xfrm>
        </p:grpSpPr>
        <p:sp>
          <p:nvSpPr>
            <p:cNvPr id="13" name="Rectangle 12"/>
            <p:cNvSpPr/>
            <p:nvPr/>
          </p:nvSpPr>
          <p:spPr>
            <a:xfrm>
              <a:off x="26259430" y="2084903"/>
              <a:ext cx="4572000" cy="7432301"/>
            </a:xfrm>
            <a:prstGeom prst="rect">
              <a:avLst/>
            </a:prstGeom>
            <a:ln/>
          </p:spPr>
          <p:style>
            <a:lnRef idx="1">
              <a:schemeClr val="accent3"/>
            </a:lnRef>
            <a:fillRef idx="3">
              <a:schemeClr val="accent3"/>
            </a:fillRef>
            <a:effectRef idx="2">
              <a:schemeClr val="accent3"/>
            </a:effectRef>
            <a:fontRef idx="minor">
              <a:schemeClr val="lt1"/>
            </a:fontRef>
          </p:style>
          <p:txBody>
            <a:bodyPr tIns="635000" bIns="0" rtlCol="0" anchor="t"/>
            <a:lstStyle/>
            <a:p>
              <a:pPr algn="ctr"/>
              <a:r>
                <a:rPr lang="en-US" b="1" dirty="0">
                  <a:solidFill>
                    <a:prstClr val="white"/>
                  </a:solidFill>
                  <a:latin typeface="Arial Black" panose="020B0A04020102020204" pitchFamily="34" charset="0"/>
                </a:rPr>
                <a:t>$2.5T </a:t>
              </a:r>
              <a:r>
                <a:rPr lang="en-US" b="1" dirty="0">
                  <a:solidFill>
                    <a:prstClr val="white"/>
                  </a:solidFill>
                </a:rPr>
                <a:t/>
              </a:r>
              <a:br>
                <a:rPr lang="en-US" b="1" dirty="0">
                  <a:solidFill>
                    <a:prstClr val="white"/>
                  </a:solidFill>
                </a:rPr>
              </a:br>
              <a:r>
                <a:rPr lang="en-US" dirty="0">
                  <a:solidFill>
                    <a:prstClr val="white"/>
                  </a:solidFill>
                </a:rPr>
                <a:t>annual impact </a:t>
              </a:r>
              <a:br>
                <a:rPr lang="en-US" dirty="0">
                  <a:solidFill>
                    <a:prstClr val="white"/>
                  </a:solidFill>
                </a:rPr>
              </a:br>
              <a:r>
                <a:rPr lang="en-US" dirty="0">
                  <a:solidFill>
                    <a:prstClr val="white"/>
                  </a:solidFill>
                </a:rPr>
                <a:t>of IoT in healthcare </a:t>
              </a:r>
              <a:br>
                <a:rPr lang="en-US" dirty="0">
                  <a:solidFill>
                    <a:prstClr val="white"/>
                  </a:solidFill>
                </a:rPr>
              </a:br>
              <a:r>
                <a:rPr lang="en-US" sz="1600" dirty="0" smtClean="0">
                  <a:solidFill>
                    <a:prstClr val="white"/>
                  </a:solidFill>
                </a:rPr>
                <a:t>(by 2025, McKinsey</a:t>
              </a:r>
              <a:r>
                <a:rPr lang="en-US" sz="1600" dirty="0">
                  <a:solidFill>
                    <a:prstClr val="white"/>
                  </a:solidFill>
                </a:rPr>
                <a:t>)</a:t>
              </a:r>
            </a:p>
          </p:txBody>
        </p:sp>
        <p:pic>
          <p:nvPicPr>
            <p:cNvPr id="14" name="Picture 7" descr="C:\Users\dbraney\Desktop\hds-icon-brain-scan-flat-reversed.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7825451" y="2447375"/>
              <a:ext cx="1445486" cy="9602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7547589" y="1453794"/>
            <a:ext cx="1328380" cy="2900488"/>
            <a:chOff x="31256085" y="2084906"/>
            <a:chExt cx="4572000" cy="7432298"/>
          </a:xfrm>
        </p:grpSpPr>
        <p:sp>
          <p:nvSpPr>
            <p:cNvPr id="18" name="Rectangle 17"/>
            <p:cNvSpPr/>
            <p:nvPr/>
          </p:nvSpPr>
          <p:spPr>
            <a:xfrm>
              <a:off x="31256085" y="2084906"/>
              <a:ext cx="4572000" cy="7432298"/>
            </a:xfrm>
            <a:prstGeom prst="rect">
              <a:avLst/>
            </a:prstGeom>
            <a:ln/>
          </p:spPr>
          <p:style>
            <a:lnRef idx="1">
              <a:schemeClr val="accent3"/>
            </a:lnRef>
            <a:fillRef idx="3">
              <a:schemeClr val="accent3"/>
            </a:fillRef>
            <a:effectRef idx="2">
              <a:schemeClr val="accent3"/>
            </a:effectRef>
            <a:fontRef idx="minor">
              <a:schemeClr val="lt1"/>
            </a:fontRef>
          </p:style>
          <p:txBody>
            <a:bodyPr tIns="635000" bIns="0" rtlCol="0" anchor="t"/>
            <a:lstStyle/>
            <a:p>
              <a:pPr algn="ctr"/>
              <a:r>
                <a:rPr lang="en-US" b="1" dirty="0">
                  <a:solidFill>
                    <a:prstClr val="white"/>
                  </a:solidFill>
                  <a:latin typeface="Arial Black" panose="020B0A04020102020204" pitchFamily="34" charset="0"/>
                </a:rPr>
                <a:t>&gt;90%</a:t>
              </a:r>
              <a:br>
                <a:rPr lang="en-US" b="1" dirty="0">
                  <a:solidFill>
                    <a:prstClr val="white"/>
                  </a:solidFill>
                  <a:latin typeface="Arial Black" panose="020B0A04020102020204" pitchFamily="34" charset="0"/>
                </a:rPr>
              </a:br>
              <a:r>
                <a:rPr lang="en-US" dirty="0">
                  <a:solidFill>
                    <a:prstClr val="white"/>
                  </a:solidFill>
                </a:rPr>
                <a:t>IoT data to be hosted on cloud </a:t>
              </a:r>
              <a:r>
                <a:rPr lang="en-US" dirty="0" smtClean="0">
                  <a:solidFill>
                    <a:prstClr val="white"/>
                  </a:solidFill>
                </a:rPr>
                <a:t>platforms</a:t>
              </a:r>
              <a:br>
                <a:rPr lang="en-US" dirty="0" smtClean="0">
                  <a:solidFill>
                    <a:prstClr val="white"/>
                  </a:solidFill>
                </a:rPr>
              </a:br>
              <a:r>
                <a:rPr lang="en-US" sz="1600" dirty="0" smtClean="0">
                  <a:solidFill>
                    <a:prstClr val="white"/>
                  </a:solidFill>
                </a:rPr>
                <a:t>(IDC</a:t>
              </a:r>
              <a:r>
                <a:rPr lang="en-US" sz="1600" dirty="0">
                  <a:solidFill>
                    <a:prstClr val="white"/>
                  </a:solidFill>
                </a:rPr>
                <a:t>)</a:t>
              </a:r>
            </a:p>
          </p:txBody>
        </p:sp>
        <p:pic>
          <p:nvPicPr>
            <p:cNvPr id="19" name="Picture 2" descr="C:\Users\dbraney\Desktop\hds-icon-cloud-flat-white.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2554378" y="2459223"/>
              <a:ext cx="2012894" cy="12229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p:cNvGrpSpPr/>
          <p:nvPr/>
        </p:nvGrpSpPr>
        <p:grpSpPr>
          <a:xfrm>
            <a:off x="3213359" y="1453793"/>
            <a:ext cx="1328379" cy="2900489"/>
            <a:chOff x="16266116" y="2084903"/>
            <a:chExt cx="4572000" cy="7432301"/>
          </a:xfrm>
        </p:grpSpPr>
        <p:sp>
          <p:nvSpPr>
            <p:cNvPr id="21" name="Rectangle 20"/>
            <p:cNvSpPr/>
            <p:nvPr/>
          </p:nvSpPr>
          <p:spPr>
            <a:xfrm>
              <a:off x="16266116" y="2084903"/>
              <a:ext cx="4572000" cy="7432301"/>
            </a:xfrm>
            <a:prstGeom prst="rect">
              <a:avLst/>
            </a:prstGeom>
            <a:ln/>
          </p:spPr>
          <p:style>
            <a:lnRef idx="1">
              <a:schemeClr val="accent3"/>
            </a:lnRef>
            <a:fillRef idx="3">
              <a:schemeClr val="accent3"/>
            </a:fillRef>
            <a:effectRef idx="2">
              <a:schemeClr val="accent3"/>
            </a:effectRef>
            <a:fontRef idx="minor">
              <a:schemeClr val="lt1"/>
            </a:fontRef>
          </p:style>
          <p:txBody>
            <a:bodyPr tIns="635000" bIns="0" rtlCol="0" anchor="t"/>
            <a:lstStyle/>
            <a:p>
              <a:pPr algn="ctr"/>
              <a:r>
                <a:rPr lang="en-US" b="1" dirty="0" smtClean="0">
                  <a:solidFill>
                    <a:prstClr val="white"/>
                  </a:solidFill>
                  <a:latin typeface="Arial Black" panose="020B0A04020102020204" pitchFamily="34" charset="0"/>
                </a:rPr>
                <a:t>200B</a:t>
              </a:r>
              <a:r>
                <a:rPr lang="en-US" dirty="0">
                  <a:solidFill>
                    <a:prstClr val="white"/>
                  </a:solidFill>
                </a:rPr>
                <a:t/>
              </a:r>
              <a:br>
                <a:rPr lang="en-US" dirty="0">
                  <a:solidFill>
                    <a:prstClr val="white"/>
                  </a:solidFill>
                </a:rPr>
              </a:br>
              <a:r>
                <a:rPr lang="en-US" dirty="0">
                  <a:solidFill>
                    <a:prstClr val="white"/>
                  </a:solidFill>
                </a:rPr>
                <a:t>connected objects </a:t>
              </a:r>
              <a:br>
                <a:rPr lang="en-US" dirty="0">
                  <a:solidFill>
                    <a:prstClr val="white"/>
                  </a:solidFill>
                </a:rPr>
              </a:br>
              <a:r>
                <a:rPr lang="en-US" sz="1600" dirty="0">
                  <a:solidFill>
                    <a:prstClr val="white"/>
                  </a:solidFill>
                </a:rPr>
                <a:t>(Intel)</a:t>
              </a:r>
            </a:p>
          </p:txBody>
        </p:sp>
        <p:grpSp>
          <p:nvGrpSpPr>
            <p:cNvPr id="22" name="Group 21"/>
            <p:cNvGrpSpPr/>
            <p:nvPr/>
          </p:nvGrpSpPr>
          <p:grpSpPr>
            <a:xfrm rot="1055774">
              <a:off x="18137510" y="2493537"/>
              <a:ext cx="713062" cy="684179"/>
              <a:chOff x="6411981" y="1084965"/>
              <a:chExt cx="713062" cy="684179"/>
            </a:xfrm>
          </p:grpSpPr>
          <p:cxnSp>
            <p:nvCxnSpPr>
              <p:cNvPr id="23" name="Straight Connector 22"/>
              <p:cNvCxnSpPr/>
              <p:nvPr/>
            </p:nvCxnSpPr>
            <p:spPr>
              <a:xfrm rot="20544226">
                <a:off x="6411981" y="1084965"/>
                <a:ext cx="589041" cy="663828"/>
              </a:xfrm>
              <a:prstGeom prst="line">
                <a:avLst/>
              </a:prstGeom>
              <a:ln w="41275" cap="rnd" cmpd="sng">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20544226" flipH="1">
                <a:off x="6434394" y="1158135"/>
                <a:ext cx="690649" cy="611009"/>
              </a:xfrm>
              <a:prstGeom prst="line">
                <a:avLst/>
              </a:prstGeom>
              <a:ln w="41275" cap="rnd" cmpd="sng">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6600026" y="1293733"/>
                <a:ext cx="274321" cy="2743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prstClr val="white"/>
                  </a:solidFill>
                </a:endParaRPr>
              </a:p>
            </p:txBody>
          </p:sp>
        </p:grpSp>
      </p:grpSp>
      <p:grpSp>
        <p:nvGrpSpPr>
          <p:cNvPr id="26" name="Group 25"/>
          <p:cNvGrpSpPr/>
          <p:nvPr/>
        </p:nvGrpSpPr>
        <p:grpSpPr>
          <a:xfrm>
            <a:off x="4655582" y="1453794"/>
            <a:ext cx="1328379" cy="2900488"/>
            <a:chOff x="21262773" y="2084906"/>
            <a:chExt cx="4572000" cy="7432298"/>
          </a:xfrm>
        </p:grpSpPr>
        <p:sp>
          <p:nvSpPr>
            <p:cNvPr id="27" name="Rectangle 26"/>
            <p:cNvSpPr/>
            <p:nvPr/>
          </p:nvSpPr>
          <p:spPr>
            <a:xfrm>
              <a:off x="21262773" y="2084906"/>
              <a:ext cx="4572000" cy="7432298"/>
            </a:xfrm>
            <a:prstGeom prst="rect">
              <a:avLst/>
            </a:prstGeom>
            <a:ln/>
          </p:spPr>
          <p:style>
            <a:lnRef idx="1">
              <a:schemeClr val="accent3"/>
            </a:lnRef>
            <a:fillRef idx="3">
              <a:schemeClr val="accent3"/>
            </a:fillRef>
            <a:effectRef idx="2">
              <a:schemeClr val="accent3"/>
            </a:effectRef>
            <a:fontRef idx="minor">
              <a:schemeClr val="lt1"/>
            </a:fontRef>
          </p:style>
          <p:txBody>
            <a:bodyPr tIns="635000" bIns="0" rtlCol="0" anchor="t"/>
            <a:lstStyle/>
            <a:p>
              <a:pPr algn="ctr"/>
              <a:r>
                <a:rPr lang="en-US" b="1" dirty="0">
                  <a:solidFill>
                    <a:prstClr val="white"/>
                  </a:solidFill>
                  <a:latin typeface="Arial Black" panose="020B0A04020102020204" pitchFamily="34" charset="0"/>
                </a:rPr>
                <a:t>$</a:t>
              </a:r>
              <a:r>
                <a:rPr lang="en-US" b="1" dirty="0" smtClean="0">
                  <a:solidFill>
                    <a:prstClr val="white"/>
                  </a:solidFill>
                  <a:latin typeface="Arial Black" panose="020B0A04020102020204" pitchFamily="34" charset="0"/>
                </a:rPr>
                <a:t>19T    </a:t>
              </a:r>
              <a:r>
                <a:rPr lang="en-US" dirty="0">
                  <a:solidFill>
                    <a:prstClr val="white"/>
                  </a:solidFill>
                </a:rPr>
                <a:t/>
              </a:r>
              <a:br>
                <a:rPr lang="en-US" dirty="0">
                  <a:solidFill>
                    <a:prstClr val="white"/>
                  </a:solidFill>
                </a:rPr>
              </a:br>
              <a:r>
                <a:rPr lang="en-US" dirty="0">
                  <a:solidFill>
                    <a:prstClr val="white"/>
                  </a:solidFill>
                </a:rPr>
                <a:t>economic value </a:t>
              </a:r>
              <a:r>
                <a:rPr lang="en-US" dirty="0" smtClean="0">
                  <a:solidFill>
                    <a:prstClr val="white"/>
                  </a:solidFill>
                </a:rPr>
                <a:t/>
              </a:r>
              <a:br>
                <a:rPr lang="en-US" dirty="0" smtClean="0">
                  <a:solidFill>
                    <a:prstClr val="white"/>
                  </a:solidFill>
                </a:rPr>
              </a:br>
              <a:r>
                <a:rPr lang="en-US" dirty="0" smtClean="0">
                  <a:solidFill>
                    <a:prstClr val="white"/>
                  </a:solidFill>
                </a:rPr>
                <a:t>created </a:t>
              </a:r>
              <a:r>
                <a:rPr lang="en-US" dirty="0">
                  <a:solidFill>
                    <a:prstClr val="white"/>
                  </a:solidFill>
                </a:rPr>
                <a:t>by </a:t>
              </a:r>
              <a:r>
                <a:rPr lang="en-US" dirty="0" smtClean="0">
                  <a:solidFill>
                    <a:prstClr val="white"/>
                  </a:solidFill>
                </a:rPr>
                <a:t>Internet of </a:t>
              </a:r>
            </a:p>
            <a:p>
              <a:pPr algn="ctr"/>
              <a:r>
                <a:rPr lang="en-US" dirty="0" smtClean="0">
                  <a:solidFill>
                    <a:prstClr val="white"/>
                  </a:solidFill>
                </a:rPr>
                <a:t>Things </a:t>
              </a:r>
              <a:r>
                <a:rPr lang="en-US" sz="1600" dirty="0">
                  <a:solidFill>
                    <a:prstClr val="white"/>
                  </a:solidFill>
                </a:rPr>
                <a:t>(Cisco</a:t>
              </a:r>
              <a:r>
                <a:rPr lang="en-US" sz="1600" dirty="0" smtClean="0">
                  <a:solidFill>
                    <a:prstClr val="white"/>
                  </a:solidFill>
                </a:rPr>
                <a:t>)</a:t>
              </a:r>
              <a:endParaRPr lang="en-US" sz="1600" dirty="0">
                <a:solidFill>
                  <a:prstClr val="white"/>
                </a:solidFill>
              </a:endParaRPr>
            </a:p>
          </p:txBody>
        </p:sp>
        <p:pic>
          <p:nvPicPr>
            <p:cNvPr id="28" name="Picture 4"/>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22672213" y="2386437"/>
              <a:ext cx="1780207" cy="1022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p:cNvGrpSpPr/>
          <p:nvPr/>
        </p:nvGrpSpPr>
        <p:grpSpPr>
          <a:xfrm>
            <a:off x="1769349" y="1453793"/>
            <a:ext cx="1328379" cy="2900489"/>
            <a:chOff x="11269459" y="2084903"/>
            <a:chExt cx="4572000" cy="7432301"/>
          </a:xfrm>
        </p:grpSpPr>
        <p:sp>
          <p:nvSpPr>
            <p:cNvPr id="30" name="Rectangle 29"/>
            <p:cNvSpPr/>
            <p:nvPr/>
          </p:nvSpPr>
          <p:spPr>
            <a:xfrm>
              <a:off x="11269459" y="2084903"/>
              <a:ext cx="4572000" cy="7432301"/>
            </a:xfrm>
            <a:prstGeom prst="rect">
              <a:avLst/>
            </a:prstGeom>
            <a:ln/>
          </p:spPr>
          <p:style>
            <a:lnRef idx="1">
              <a:schemeClr val="accent3"/>
            </a:lnRef>
            <a:fillRef idx="3">
              <a:schemeClr val="accent3"/>
            </a:fillRef>
            <a:effectRef idx="2">
              <a:schemeClr val="accent3"/>
            </a:effectRef>
            <a:fontRef idx="minor">
              <a:schemeClr val="lt1"/>
            </a:fontRef>
          </p:style>
          <p:txBody>
            <a:bodyPr tIns="635000" bIns="0" rtlCol="0" anchor="t"/>
            <a:lstStyle/>
            <a:p>
              <a:pPr algn="ctr"/>
              <a:r>
                <a:rPr lang="en-US" b="1" dirty="0">
                  <a:solidFill>
                    <a:prstClr val="white"/>
                  </a:solidFill>
                  <a:latin typeface="Arial Black" panose="020B0A04020102020204" pitchFamily="34" charset="0"/>
                </a:rPr>
                <a:t>1.1B </a:t>
              </a:r>
              <a:br>
                <a:rPr lang="en-US" b="1" dirty="0">
                  <a:solidFill>
                    <a:prstClr val="white"/>
                  </a:solidFill>
                  <a:latin typeface="Arial Black" panose="020B0A04020102020204" pitchFamily="34" charset="0"/>
                </a:rPr>
              </a:br>
              <a:r>
                <a:rPr lang="en-US" dirty="0">
                  <a:solidFill>
                    <a:prstClr val="white"/>
                  </a:solidFill>
                </a:rPr>
                <a:t>smart meters </a:t>
              </a:r>
              <a:br>
                <a:rPr lang="en-US" dirty="0">
                  <a:solidFill>
                    <a:prstClr val="white"/>
                  </a:solidFill>
                </a:rPr>
              </a:br>
              <a:r>
                <a:rPr lang="en-US" dirty="0">
                  <a:solidFill>
                    <a:prstClr val="white"/>
                  </a:solidFill>
                </a:rPr>
                <a:t>installed</a:t>
              </a:r>
              <a:r>
                <a:rPr lang="en-US" b="1" dirty="0">
                  <a:solidFill>
                    <a:prstClr val="white"/>
                  </a:solidFill>
                  <a:latin typeface="Arial Black" panose="020B0A04020102020204" pitchFamily="34" charset="0"/>
                </a:rPr>
                <a:t/>
              </a:r>
              <a:br>
                <a:rPr lang="en-US" b="1" dirty="0">
                  <a:solidFill>
                    <a:prstClr val="white"/>
                  </a:solidFill>
                  <a:latin typeface="Arial Black" panose="020B0A04020102020204" pitchFamily="34" charset="0"/>
                </a:rPr>
              </a:br>
              <a:r>
                <a:rPr lang="en-US" sz="1600" dirty="0">
                  <a:solidFill>
                    <a:prstClr val="white"/>
                  </a:solidFill>
                </a:rPr>
                <a:t>(Navigant Research)</a:t>
              </a:r>
            </a:p>
          </p:txBody>
        </p:sp>
        <p:pic>
          <p:nvPicPr>
            <p:cNvPr id="31" name="Picture 6"/>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12815190" y="2335832"/>
              <a:ext cx="1499343" cy="115938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p:cNvGrpSpPr/>
          <p:nvPr/>
        </p:nvGrpSpPr>
        <p:grpSpPr>
          <a:xfrm>
            <a:off x="313972" y="1453794"/>
            <a:ext cx="1328379" cy="2900488"/>
            <a:chOff x="6272802" y="2084905"/>
            <a:chExt cx="4572000" cy="7432298"/>
          </a:xfrm>
        </p:grpSpPr>
        <p:sp>
          <p:nvSpPr>
            <p:cNvPr id="33" name="Rectangle 32"/>
            <p:cNvSpPr/>
            <p:nvPr/>
          </p:nvSpPr>
          <p:spPr>
            <a:xfrm>
              <a:off x="6272802" y="2084905"/>
              <a:ext cx="4572000" cy="7432298"/>
            </a:xfrm>
            <a:prstGeom prst="rect">
              <a:avLst/>
            </a:prstGeom>
            <a:ln/>
          </p:spPr>
          <p:style>
            <a:lnRef idx="1">
              <a:schemeClr val="accent3"/>
            </a:lnRef>
            <a:fillRef idx="3">
              <a:schemeClr val="accent3"/>
            </a:fillRef>
            <a:effectRef idx="2">
              <a:schemeClr val="accent3"/>
            </a:effectRef>
            <a:fontRef idx="minor">
              <a:schemeClr val="lt1"/>
            </a:fontRef>
          </p:style>
          <p:txBody>
            <a:bodyPr tIns="635000" bIns="0" rtlCol="0" anchor="t" anchorCtr="0"/>
            <a:lstStyle/>
            <a:p>
              <a:pPr algn="ctr" fontAlgn="base"/>
              <a:r>
                <a:rPr lang="en-US" b="1" dirty="0" smtClean="0">
                  <a:solidFill>
                    <a:prstClr val="white"/>
                  </a:solidFill>
                  <a:latin typeface="Arial Black" panose="020B0A04020102020204" pitchFamily="34" charset="0"/>
                </a:rPr>
                <a:t>152M</a:t>
              </a:r>
              <a:r>
                <a:rPr lang="en-US" dirty="0">
                  <a:solidFill>
                    <a:prstClr val="white"/>
                  </a:solidFill>
                </a:rPr>
                <a:t/>
              </a:r>
              <a:br>
                <a:rPr lang="en-US" dirty="0">
                  <a:solidFill>
                    <a:prstClr val="white"/>
                  </a:solidFill>
                </a:rPr>
              </a:br>
              <a:r>
                <a:rPr lang="en-US" dirty="0" smtClean="0">
                  <a:solidFill>
                    <a:prstClr val="white"/>
                  </a:solidFill>
                </a:rPr>
                <a:t>connected cars </a:t>
              </a:r>
              <a:br>
                <a:rPr lang="en-US" dirty="0" smtClean="0">
                  <a:solidFill>
                    <a:prstClr val="white"/>
                  </a:solidFill>
                </a:rPr>
              </a:br>
              <a:r>
                <a:rPr lang="en-US" sz="1600" dirty="0" smtClean="0">
                  <a:solidFill>
                    <a:prstClr val="white"/>
                  </a:solidFill>
                </a:rPr>
                <a:t>(IHS Automotive)</a:t>
              </a:r>
              <a:endParaRPr lang="en-US" sz="1600" dirty="0">
                <a:solidFill>
                  <a:prstClr val="white"/>
                </a:solidFill>
              </a:endParaRPr>
            </a:p>
          </p:txBody>
        </p:sp>
        <p:pic>
          <p:nvPicPr>
            <p:cNvPr id="34" name="Picture 8"/>
            <p:cNvPicPr>
              <a:picLocks noChangeAspect="1" noChangeArrowheads="1"/>
            </p:cNvPicPr>
            <p:nvPr/>
          </p:nvPicPr>
          <p:blipFill>
            <a:blip r:embed="rId7" cstate="email">
              <a:extLst>
                <a:ext uri="{28A0092B-C50C-407E-A947-70E740481C1C}">
                  <a14:useLocalDpi xmlns:a14="http://schemas.microsoft.com/office/drawing/2010/main"/>
                </a:ext>
              </a:extLst>
            </a:blip>
            <a:stretch>
              <a:fillRect/>
            </a:stretch>
          </p:blipFill>
          <p:spPr bwMode="auto">
            <a:xfrm>
              <a:off x="7101492" y="2567915"/>
              <a:ext cx="2943972" cy="735966"/>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Rectangle 38"/>
          <p:cNvSpPr/>
          <p:nvPr/>
        </p:nvSpPr>
        <p:spPr>
          <a:xfrm>
            <a:off x="1790" y="4355613"/>
            <a:ext cx="9145189" cy="787889"/>
          </a:xfrm>
          <a:prstGeom prst="rect">
            <a:avLst/>
          </a:prstGeom>
          <a:solidFill>
            <a:srgbClr val="6969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cxnSp>
        <p:nvCxnSpPr>
          <p:cNvPr id="40" name="Straight Connector 39"/>
          <p:cNvCxnSpPr/>
          <p:nvPr/>
        </p:nvCxnSpPr>
        <p:spPr>
          <a:xfrm flipH="1">
            <a:off x="1" y="4355611"/>
            <a:ext cx="9146974" cy="0"/>
          </a:xfrm>
          <a:prstGeom prst="line">
            <a:avLst/>
          </a:prstGeom>
          <a:ln w="76200" cmpd="sng">
            <a:solidFill>
              <a:srgbClr val="FFFF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9048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1000" fill="hold"/>
                                        <p:tgtEl>
                                          <p:spTgt spid="32"/>
                                        </p:tgtEl>
                                        <p:attrNameLst>
                                          <p:attrName>ppt_x</p:attrName>
                                        </p:attrNameLst>
                                      </p:cBhvr>
                                      <p:tavLst>
                                        <p:tav tm="0">
                                          <p:val>
                                            <p:strVal val="#ppt_x"/>
                                          </p:val>
                                        </p:tav>
                                        <p:tav tm="100000">
                                          <p:val>
                                            <p:strVal val="#ppt_x"/>
                                          </p:val>
                                        </p:tav>
                                      </p:tavLst>
                                    </p:anim>
                                    <p:anim calcmode="lin" valueType="num">
                                      <p:cBhvr additive="base">
                                        <p:cTn id="8" dur="1000" fill="hold"/>
                                        <p:tgtEl>
                                          <p:spTgt spid="3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50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1000" fill="hold"/>
                                        <p:tgtEl>
                                          <p:spTgt spid="29"/>
                                        </p:tgtEl>
                                        <p:attrNameLst>
                                          <p:attrName>ppt_x</p:attrName>
                                        </p:attrNameLst>
                                      </p:cBhvr>
                                      <p:tavLst>
                                        <p:tav tm="0">
                                          <p:val>
                                            <p:strVal val="#ppt_x"/>
                                          </p:val>
                                        </p:tav>
                                        <p:tav tm="100000">
                                          <p:val>
                                            <p:strVal val="#ppt_x"/>
                                          </p:val>
                                        </p:tav>
                                      </p:tavLst>
                                    </p:anim>
                                    <p:anim calcmode="lin" valueType="num">
                                      <p:cBhvr additive="base">
                                        <p:cTn id="12" dur="100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100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ppt_x"/>
                                          </p:val>
                                        </p:tav>
                                        <p:tav tm="100000">
                                          <p:val>
                                            <p:strVal val="#ppt_x"/>
                                          </p:val>
                                        </p:tav>
                                      </p:tavLst>
                                    </p:anim>
                                    <p:anim calcmode="lin" valueType="num">
                                      <p:cBhvr additive="base">
                                        <p:cTn id="16" dur="10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150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20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250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871666"/>
            <a:ext cx="9144000" cy="4349814"/>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lIns="34281" tIns="17140" rIns="34281" bIns="17140" rtlCol="0" anchor="ctr"/>
          <a:lstStyle/>
          <a:p>
            <a:pPr algn="ctr"/>
            <a:endParaRPr lang="en-US" dirty="0">
              <a:solidFill>
                <a:prstClr val="white"/>
              </a:solidFill>
            </a:endParaRPr>
          </a:p>
        </p:txBody>
      </p:sp>
      <p:sp>
        <p:nvSpPr>
          <p:cNvPr id="6" name="Rectangle 5"/>
          <p:cNvSpPr/>
          <p:nvPr/>
        </p:nvSpPr>
        <p:spPr>
          <a:xfrm>
            <a:off x="4572004" y="871666"/>
            <a:ext cx="4560319" cy="4349814"/>
          </a:xfrm>
          <a:prstGeom prst="rect">
            <a:avLst/>
          </a:prstGeom>
          <a:solidFill>
            <a:schemeClr val="accent3"/>
          </a:solidFill>
          <a:ln>
            <a:noFill/>
          </a:ln>
        </p:spPr>
        <p:style>
          <a:lnRef idx="1">
            <a:schemeClr val="dk1"/>
          </a:lnRef>
          <a:fillRef idx="3">
            <a:schemeClr val="dk1"/>
          </a:fillRef>
          <a:effectRef idx="2">
            <a:schemeClr val="dk1"/>
          </a:effectRef>
          <a:fontRef idx="minor">
            <a:schemeClr val="lt1"/>
          </a:fontRef>
        </p:style>
        <p:txBody>
          <a:bodyPr lIns="34281" tIns="17140" rIns="34281" bIns="17140" rtlCol="0" anchor="ctr"/>
          <a:lstStyle/>
          <a:p>
            <a:pPr algn="ctr"/>
            <a:endParaRPr lang="en-US" dirty="0">
              <a:solidFill>
                <a:prstClr val="white"/>
              </a:solidFill>
            </a:endParaRPr>
          </a:p>
        </p:txBody>
      </p:sp>
      <p:pic>
        <p:nvPicPr>
          <p:cNvPr id="7" name="Picture 6"/>
          <p:cNvPicPr>
            <a:picLocks noChangeAspect="1"/>
          </p:cNvPicPr>
          <p:nvPr/>
        </p:nvPicPr>
        <p:blipFill rotWithShape="1">
          <a:blip r:embed="rId3" cstate="email">
            <a:alphaModFix amt="31000"/>
            <a:extLst>
              <a:ext uri="{28A0092B-C50C-407E-A947-70E740481C1C}">
                <a14:useLocalDpi xmlns:a14="http://schemas.microsoft.com/office/drawing/2010/main"/>
              </a:ext>
            </a:extLst>
          </a:blip>
          <a:srcRect/>
          <a:stretch/>
        </p:blipFill>
        <p:spPr>
          <a:xfrm>
            <a:off x="0" y="871667"/>
            <a:ext cx="9307378" cy="4429217"/>
          </a:xfrm>
          <a:prstGeom prst="rect">
            <a:avLst/>
          </a:prstGeom>
        </p:spPr>
      </p:pic>
      <p:grpSp>
        <p:nvGrpSpPr>
          <p:cNvPr id="9" name="Group 8"/>
          <p:cNvGrpSpPr/>
          <p:nvPr/>
        </p:nvGrpSpPr>
        <p:grpSpPr>
          <a:xfrm>
            <a:off x="252059" y="2038144"/>
            <a:ext cx="4456669" cy="1311712"/>
            <a:chOff x="7496512" y="987588"/>
            <a:chExt cx="11885999" cy="3497900"/>
          </a:xfrm>
        </p:grpSpPr>
        <p:sp>
          <p:nvSpPr>
            <p:cNvPr id="10" name="Rectangle 9"/>
            <p:cNvSpPr/>
            <p:nvPr/>
          </p:nvSpPr>
          <p:spPr>
            <a:xfrm>
              <a:off x="7496512" y="1777052"/>
              <a:ext cx="11885999" cy="2708436"/>
            </a:xfrm>
            <a:prstGeom prst="rect">
              <a:avLst/>
            </a:prstGeom>
          </p:spPr>
          <p:txBody>
            <a:bodyPr wrap="none">
              <a:spAutoFit/>
            </a:bodyPr>
            <a:lstStyle/>
            <a:p>
              <a:r>
                <a:rPr lang="en-US" sz="6000" b="1" dirty="0">
                  <a:solidFill>
                    <a:prstClr val="white"/>
                  </a:solidFill>
                </a:rPr>
                <a:t>$7.1 trillion </a:t>
              </a:r>
              <a:endParaRPr lang="en-US" sz="6000" dirty="0">
                <a:solidFill>
                  <a:srgbClr val="414141"/>
                </a:solidFill>
              </a:endParaRPr>
            </a:p>
          </p:txBody>
        </p:sp>
        <p:sp>
          <p:nvSpPr>
            <p:cNvPr id="11" name="TextBox 10"/>
            <p:cNvSpPr txBox="1"/>
            <p:nvPr/>
          </p:nvSpPr>
          <p:spPr>
            <a:xfrm>
              <a:off x="7496512" y="987588"/>
              <a:ext cx="6219725" cy="1066942"/>
            </a:xfrm>
            <a:prstGeom prst="rect">
              <a:avLst/>
            </a:prstGeom>
            <a:noFill/>
          </p:spPr>
          <p:txBody>
            <a:bodyPr wrap="square" lIns="91432" tIns="45717" rIns="91432" bIns="45717" rtlCol="0">
              <a:spAutoFit/>
            </a:bodyPr>
            <a:lstStyle/>
            <a:p>
              <a:r>
                <a:rPr lang="en-US" sz="2000" dirty="0">
                  <a:solidFill>
                    <a:prstClr val="white"/>
                  </a:solidFill>
                </a:rPr>
                <a:t>Internet of Things</a:t>
              </a:r>
              <a:endParaRPr lang="en-US" sz="1200" dirty="0">
                <a:solidFill>
                  <a:prstClr val="white"/>
                </a:solidFill>
              </a:endParaRPr>
            </a:p>
          </p:txBody>
        </p:sp>
      </p:grpSp>
      <p:grpSp>
        <p:nvGrpSpPr>
          <p:cNvPr id="12" name="Group 11"/>
          <p:cNvGrpSpPr/>
          <p:nvPr/>
        </p:nvGrpSpPr>
        <p:grpSpPr>
          <a:xfrm>
            <a:off x="5145302" y="2038144"/>
            <a:ext cx="3602268" cy="1326970"/>
            <a:chOff x="22171391" y="2186800"/>
            <a:chExt cx="9607299" cy="3538588"/>
          </a:xfrm>
        </p:grpSpPr>
        <p:sp>
          <p:nvSpPr>
            <p:cNvPr id="13" name="TextBox 12"/>
            <p:cNvSpPr txBox="1"/>
            <p:nvPr/>
          </p:nvSpPr>
          <p:spPr>
            <a:xfrm>
              <a:off x="22171391" y="2186800"/>
              <a:ext cx="5937517" cy="1066942"/>
            </a:xfrm>
            <a:prstGeom prst="rect">
              <a:avLst/>
            </a:prstGeom>
            <a:noFill/>
          </p:spPr>
          <p:txBody>
            <a:bodyPr wrap="square" lIns="91432" tIns="45717" rIns="91432" bIns="45717" rtlCol="0">
              <a:spAutoFit/>
            </a:bodyPr>
            <a:lstStyle/>
            <a:p>
              <a:r>
                <a:rPr lang="en-US" sz="2000" dirty="0">
                  <a:solidFill>
                    <a:prstClr val="white"/>
                  </a:solidFill>
                </a:rPr>
                <a:t>Social Innovation</a:t>
              </a:r>
              <a:endParaRPr lang="en-US" sz="1200" dirty="0">
                <a:solidFill>
                  <a:prstClr val="white"/>
                </a:solidFill>
              </a:endParaRPr>
            </a:p>
          </p:txBody>
        </p:sp>
        <p:sp>
          <p:nvSpPr>
            <p:cNvPr id="14" name="Rectangle 13"/>
            <p:cNvSpPr/>
            <p:nvPr/>
          </p:nvSpPr>
          <p:spPr>
            <a:xfrm>
              <a:off x="22171391" y="3016952"/>
              <a:ext cx="9607299" cy="2708436"/>
            </a:xfrm>
            <a:prstGeom prst="rect">
              <a:avLst/>
            </a:prstGeom>
          </p:spPr>
          <p:txBody>
            <a:bodyPr wrap="none">
              <a:spAutoFit/>
            </a:bodyPr>
            <a:lstStyle/>
            <a:p>
              <a:r>
                <a:rPr lang="en-US" sz="6000" b="1" dirty="0">
                  <a:solidFill>
                    <a:prstClr val="white"/>
                  </a:solidFill>
                </a:rPr>
                <a:t>$2 trillion</a:t>
              </a:r>
              <a:endParaRPr lang="en-US" sz="6000" dirty="0">
                <a:solidFill>
                  <a:srgbClr val="414141"/>
                </a:solidFill>
              </a:endParaRPr>
            </a:p>
          </p:txBody>
        </p:sp>
      </p:grpSp>
      <p:sp>
        <p:nvSpPr>
          <p:cNvPr id="2" name="Title 1"/>
          <p:cNvSpPr>
            <a:spLocks noGrp="1"/>
          </p:cNvSpPr>
          <p:nvPr>
            <p:ph type="title"/>
          </p:nvPr>
        </p:nvSpPr>
        <p:spPr/>
        <p:txBody>
          <a:bodyPr/>
          <a:lstStyle/>
          <a:p>
            <a:r>
              <a:rPr lang="en-US" dirty="0" smtClean="0"/>
              <a:t>The Opportunity in 2020</a:t>
            </a:r>
            <a:endParaRPr lang="en-US" dirty="0"/>
          </a:p>
        </p:txBody>
      </p:sp>
    </p:spTree>
    <p:extLst>
      <p:ext uri="{BB962C8B-B14F-4D97-AF65-F5344CB8AC3E}">
        <p14:creationId xmlns:p14="http://schemas.microsoft.com/office/powerpoint/2010/main" val="3729449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par>
                          <p:cTn id="8" fill="hold">
                            <p:stCondLst>
                              <p:cond delay="1000"/>
                            </p:stCondLst>
                            <p:childTnLst>
                              <p:par>
                                <p:cTn id="9" presetID="22" presetClass="entr" presetSubtype="8" fill="hold" grpId="0" nodeType="afterEffect">
                                  <p:stCondLst>
                                    <p:cond delay="100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par>
                                <p:cTn id="12" presetID="10" presetClass="entr" presetSubtype="0" fill="hold" nodeType="withEffect">
                                  <p:stCondLst>
                                    <p:cond delay="100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Stock_000040578366_Medium.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874454"/>
            <a:ext cx="9144000" cy="4269046"/>
          </a:xfrm>
          <a:prstGeom prst="rect">
            <a:avLst/>
          </a:prstGeom>
        </p:spPr>
      </p:pic>
      <p:sp>
        <p:nvSpPr>
          <p:cNvPr id="2" name="Title 1"/>
          <p:cNvSpPr>
            <a:spLocks noGrp="1"/>
          </p:cNvSpPr>
          <p:nvPr>
            <p:ph type="title"/>
          </p:nvPr>
        </p:nvSpPr>
        <p:spPr/>
        <p:txBody>
          <a:bodyPr/>
          <a:lstStyle/>
          <a:p>
            <a:r>
              <a:rPr lang="en-US" dirty="0" smtClean="0"/>
              <a:t>Our IoT Strategy</a:t>
            </a:r>
            <a:endParaRPr lang="en-US" dirty="0"/>
          </a:p>
        </p:txBody>
      </p:sp>
      <p:sp>
        <p:nvSpPr>
          <p:cNvPr id="4" name="Rectangle 3"/>
          <p:cNvSpPr/>
          <p:nvPr/>
        </p:nvSpPr>
        <p:spPr>
          <a:xfrm>
            <a:off x="0" y="4478322"/>
            <a:ext cx="9144000" cy="677878"/>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atin typeface="+mj-lt"/>
              </a:rPr>
              <a:t>The Internet of Things </a:t>
            </a:r>
            <a:r>
              <a:rPr lang="en-US" i="1" dirty="0">
                <a:latin typeface="+mj-lt"/>
              </a:rPr>
              <a:t>T</a:t>
            </a:r>
            <a:r>
              <a:rPr lang="en-US" i="1" dirty="0" smtClean="0">
                <a:latin typeface="+mj-lt"/>
              </a:rPr>
              <a:t>hat Matter</a:t>
            </a:r>
            <a:endParaRPr lang="en-US" dirty="0" smtClean="0">
              <a:latin typeface="+mj-lt"/>
            </a:endParaRPr>
          </a:p>
        </p:txBody>
      </p:sp>
      <p:sp>
        <p:nvSpPr>
          <p:cNvPr id="6" name="TextBox 5"/>
          <p:cNvSpPr txBox="1"/>
          <p:nvPr/>
        </p:nvSpPr>
        <p:spPr>
          <a:xfrm>
            <a:off x="266700" y="1048474"/>
            <a:ext cx="8694420" cy="369332"/>
          </a:xfrm>
          <a:prstGeom prst="rect">
            <a:avLst/>
          </a:prstGeom>
          <a:noFill/>
        </p:spPr>
        <p:txBody>
          <a:bodyPr wrap="square" rtlCol="0">
            <a:spAutoFit/>
          </a:bodyPr>
          <a:lstStyle/>
          <a:p>
            <a:r>
              <a:rPr lang="en-US" dirty="0" smtClean="0">
                <a:solidFill>
                  <a:schemeClr val="bg1"/>
                </a:solidFill>
              </a:rPr>
              <a:t>Integrating IT and Infrastructure Technologies for a Safer, Smarter, Healthier World</a:t>
            </a:r>
            <a:endParaRPr lang="en-US" dirty="0">
              <a:solidFill>
                <a:schemeClr val="bg1"/>
              </a:solidFill>
            </a:endParaRPr>
          </a:p>
        </p:txBody>
      </p:sp>
      <p:sp>
        <p:nvSpPr>
          <p:cNvPr id="11" name="TextBox 10"/>
          <p:cNvSpPr txBox="1"/>
          <p:nvPr/>
        </p:nvSpPr>
        <p:spPr>
          <a:xfrm>
            <a:off x="787400" y="1721574"/>
            <a:ext cx="7620000" cy="1077218"/>
          </a:xfrm>
          <a:prstGeom prst="rect">
            <a:avLst/>
          </a:prstGeom>
          <a:noFill/>
          <a:effectLst>
            <a:outerShdw blurRad="50800" dist="38100" dir="5400000" algn="t" rotWithShape="0">
              <a:prstClr val="black">
                <a:alpha val="40000"/>
              </a:prstClr>
            </a:outerShdw>
          </a:effectLst>
        </p:spPr>
        <p:txBody>
          <a:bodyPr wrap="square" rtlCol="0">
            <a:spAutoFit/>
          </a:bodyPr>
          <a:lstStyle/>
          <a:p>
            <a:pPr algn="ctr"/>
            <a:r>
              <a:rPr lang="en-US" sz="3200" b="1" dirty="0" smtClean="0">
                <a:solidFill>
                  <a:schemeClr val="bg1"/>
                </a:solidFill>
              </a:rPr>
              <a:t>HITACHI’S SOCIAL </a:t>
            </a:r>
            <a:br>
              <a:rPr lang="en-US" sz="3200" b="1" dirty="0" smtClean="0">
                <a:solidFill>
                  <a:schemeClr val="bg1"/>
                </a:solidFill>
              </a:rPr>
            </a:br>
            <a:r>
              <a:rPr lang="en-US" sz="3200" b="1" dirty="0" smtClean="0">
                <a:solidFill>
                  <a:schemeClr val="bg1"/>
                </a:solidFill>
              </a:rPr>
              <a:t>INNOVATION BUSINESS</a:t>
            </a:r>
            <a:endParaRPr lang="en-US" sz="3200" b="1" dirty="0">
              <a:solidFill>
                <a:schemeClr val="bg1"/>
              </a:solidFill>
            </a:endParaRPr>
          </a:p>
        </p:txBody>
      </p:sp>
    </p:spTree>
    <p:extLst>
      <p:ext uri="{BB962C8B-B14F-4D97-AF65-F5344CB8AC3E}">
        <p14:creationId xmlns:p14="http://schemas.microsoft.com/office/powerpoint/2010/main" val="3113076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Picture 79" descr="Global_light_482476445-01.png"/>
          <p:cNvPicPr>
            <a:picLocks noChangeAspect="1"/>
          </p:cNvPicPr>
          <p:nvPr/>
        </p:nvPicPr>
        <p:blipFill rotWithShape="1">
          <a:blip r:embed="rId3" cstate="email">
            <a:duotone>
              <a:schemeClr val="accent4">
                <a:shade val="45000"/>
                <a:satMod val="135000"/>
              </a:schemeClr>
              <a:prstClr val="white"/>
            </a:duotone>
            <a:extLst>
              <a:ext uri="{28A0092B-C50C-407E-A947-70E740481C1C}">
                <a14:useLocalDpi xmlns:a14="http://schemas.microsoft.com/office/drawing/2010/main"/>
              </a:ext>
            </a:extLst>
          </a:blip>
          <a:srcRect/>
          <a:stretch/>
        </p:blipFill>
        <p:spPr>
          <a:xfrm>
            <a:off x="-22984" y="862349"/>
            <a:ext cx="9194798" cy="4274174"/>
          </a:xfrm>
          <a:prstGeom prst="rect">
            <a:avLst/>
          </a:prstGeom>
        </p:spPr>
      </p:pic>
      <p:sp>
        <p:nvSpPr>
          <p:cNvPr id="41" name="Rectangle 40"/>
          <p:cNvSpPr/>
          <p:nvPr/>
        </p:nvSpPr>
        <p:spPr>
          <a:xfrm>
            <a:off x="4662931" y="1009208"/>
            <a:ext cx="4210139" cy="3903236"/>
          </a:xfrm>
          <a:prstGeom prst="rect">
            <a:avLst/>
          </a:prstGeom>
          <a:solidFill>
            <a:schemeClr val="accent4">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lvl="0" algn="ctr"/>
            <a:r>
              <a:rPr lang="en-US" sz="1400" b="1" dirty="0" smtClean="0">
                <a:solidFill>
                  <a:srgbClr val="FFFFFF"/>
                </a:solidFill>
              </a:rPr>
              <a:t>HEALTHCARE</a:t>
            </a:r>
            <a:endParaRPr lang="en-US" sz="1400" b="1" dirty="0">
              <a:solidFill>
                <a:srgbClr val="FFFFFF"/>
              </a:solidFill>
            </a:endParaRPr>
          </a:p>
        </p:txBody>
      </p:sp>
      <p:sp>
        <p:nvSpPr>
          <p:cNvPr id="54" name="Rectangle 53"/>
          <p:cNvSpPr/>
          <p:nvPr/>
        </p:nvSpPr>
        <p:spPr>
          <a:xfrm>
            <a:off x="4739131" y="3221166"/>
            <a:ext cx="1365338" cy="369332"/>
          </a:xfrm>
          <a:prstGeom prst="rect">
            <a:avLst/>
          </a:prstGeom>
          <a:ln>
            <a:noFill/>
          </a:ln>
          <a:effectLst/>
        </p:spPr>
        <p:style>
          <a:lnRef idx="1">
            <a:schemeClr val="accent4"/>
          </a:lnRef>
          <a:fillRef idx="2">
            <a:schemeClr val="accent4"/>
          </a:fillRef>
          <a:effectRef idx="1">
            <a:schemeClr val="accent4"/>
          </a:effectRef>
          <a:fontRef idx="minor">
            <a:schemeClr val="dk1"/>
          </a:fontRef>
        </p:style>
        <p:txBody>
          <a:bodyPr wrap="square">
            <a:spAutoFit/>
          </a:bodyPr>
          <a:lstStyle/>
          <a:p>
            <a:pPr lvl="0" algn="ctr"/>
            <a:r>
              <a:rPr lang="en-US" sz="900" b="1" dirty="0" smtClean="0">
                <a:solidFill>
                  <a:srgbClr val="414141"/>
                </a:solidFill>
              </a:rPr>
              <a:t>PRECISION MEDICINE</a:t>
            </a:r>
            <a:endParaRPr lang="en-US" sz="900" b="1" dirty="0">
              <a:solidFill>
                <a:srgbClr val="414141"/>
              </a:solidFill>
            </a:endParaRPr>
          </a:p>
        </p:txBody>
      </p:sp>
      <p:sp>
        <p:nvSpPr>
          <p:cNvPr id="56" name="Rectangle 55"/>
          <p:cNvSpPr/>
          <p:nvPr/>
        </p:nvSpPr>
        <p:spPr>
          <a:xfrm>
            <a:off x="4739131" y="2506178"/>
            <a:ext cx="1365338" cy="714987"/>
          </a:xfrm>
          <a:prstGeom prst="rect">
            <a:avLst/>
          </a:prstGeom>
          <a:solidFill>
            <a:schemeClr val="bg1"/>
          </a:solidFill>
          <a:ln w="635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68" name="Rectangle 67"/>
          <p:cNvSpPr/>
          <p:nvPr/>
        </p:nvSpPr>
        <p:spPr>
          <a:xfrm>
            <a:off x="228602" y="1009208"/>
            <a:ext cx="4315238" cy="3903236"/>
          </a:xfrm>
          <a:prstGeom prst="rect">
            <a:avLst/>
          </a:prstGeom>
          <a:solidFill>
            <a:schemeClr val="accent4">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lvl="0" algn="ctr"/>
            <a:r>
              <a:rPr lang="en-US" sz="1400" b="1" dirty="0" smtClean="0">
                <a:solidFill>
                  <a:srgbClr val="FFFFFF"/>
                </a:solidFill>
              </a:rPr>
              <a:t>ENERGY</a:t>
            </a:r>
            <a:endParaRPr lang="en-US" sz="1400" b="1" dirty="0">
              <a:solidFill>
                <a:srgbClr val="FFFFFF"/>
              </a:solidFill>
            </a:endParaRPr>
          </a:p>
        </p:txBody>
      </p:sp>
      <p:sp>
        <p:nvSpPr>
          <p:cNvPr id="3" name="Title 2"/>
          <p:cNvSpPr>
            <a:spLocks noGrp="1"/>
          </p:cNvSpPr>
          <p:nvPr>
            <p:ph type="title"/>
          </p:nvPr>
        </p:nvSpPr>
        <p:spPr/>
        <p:txBody>
          <a:bodyPr>
            <a:normAutofit/>
          </a:bodyPr>
          <a:lstStyle/>
          <a:p>
            <a:r>
              <a:rPr lang="en-US" sz="2300" dirty="0" smtClean="0"/>
              <a:t>The Internet of Things </a:t>
            </a:r>
            <a:r>
              <a:rPr lang="en-US" sz="2300" i="1" dirty="0" smtClean="0"/>
              <a:t>That Matter</a:t>
            </a:r>
            <a:endParaRPr lang="en-US" sz="1800" b="1" i="1" dirty="0">
              <a:solidFill>
                <a:schemeClr val="bg2">
                  <a:lumMod val="50000"/>
                </a:schemeClr>
              </a:solidFill>
              <a:latin typeface="Arial" panose="020B0604020202020204" pitchFamily="34" charset="0"/>
              <a:cs typeface="Arial" panose="020B0604020202020204" pitchFamily="34" charset="0"/>
            </a:endParaRPr>
          </a:p>
        </p:txBody>
      </p:sp>
      <p:pic>
        <p:nvPicPr>
          <p:cNvPr id="25" name="Picture 18" descr="Japan to Get 5MW Offshore Wind Turbine"/>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1687642" y="1354667"/>
            <a:ext cx="1364340" cy="83035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1687642" y="1934333"/>
            <a:ext cx="1364340" cy="369332"/>
          </a:xfrm>
          <a:prstGeom prst="rect">
            <a:avLst/>
          </a:prstGeom>
          <a:ln>
            <a:noFill/>
          </a:ln>
          <a:effectLst/>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900" b="1" dirty="0" smtClean="0"/>
              <a:t>WIND </a:t>
            </a:r>
            <a:br>
              <a:rPr lang="en-US" sz="900" b="1" dirty="0" smtClean="0"/>
            </a:br>
            <a:r>
              <a:rPr lang="en-US" sz="900" b="1" dirty="0" smtClean="0"/>
              <a:t>TURBINES</a:t>
            </a:r>
            <a:endParaRPr lang="en-US" sz="900" b="1" dirty="0"/>
          </a:p>
        </p:txBody>
      </p:sp>
      <p:sp>
        <p:nvSpPr>
          <p:cNvPr id="36" name="Rectangle 35"/>
          <p:cNvSpPr/>
          <p:nvPr/>
        </p:nvSpPr>
        <p:spPr>
          <a:xfrm>
            <a:off x="289561" y="1932955"/>
            <a:ext cx="1365338" cy="369332"/>
          </a:xfrm>
          <a:prstGeom prst="rect">
            <a:avLst/>
          </a:prstGeom>
          <a:ln>
            <a:noFill/>
          </a:ln>
          <a:effectLst/>
        </p:spPr>
        <p:style>
          <a:lnRef idx="1">
            <a:schemeClr val="accent4"/>
          </a:lnRef>
          <a:fillRef idx="2">
            <a:schemeClr val="accent4"/>
          </a:fillRef>
          <a:effectRef idx="1">
            <a:schemeClr val="accent4"/>
          </a:effectRef>
          <a:fontRef idx="minor">
            <a:schemeClr val="dk1"/>
          </a:fontRef>
        </p:style>
        <p:txBody>
          <a:bodyPr wrap="square">
            <a:spAutoFit/>
          </a:bodyPr>
          <a:lstStyle/>
          <a:p>
            <a:pPr lvl="0" algn="ctr"/>
            <a:r>
              <a:rPr lang="en-US" sz="900" b="1" dirty="0" smtClean="0">
                <a:solidFill>
                  <a:srgbClr val="414141"/>
                </a:solidFill>
              </a:rPr>
              <a:t>MICROGRIDS &amp;</a:t>
            </a:r>
          </a:p>
          <a:p>
            <a:pPr lvl="0" algn="ctr"/>
            <a:r>
              <a:rPr lang="en-US" sz="900" b="1" dirty="0" smtClean="0">
                <a:solidFill>
                  <a:srgbClr val="414141"/>
                </a:solidFill>
              </a:rPr>
              <a:t>GRID STABILITY</a:t>
            </a:r>
            <a:endParaRPr lang="en-US" sz="900" b="1" dirty="0">
              <a:solidFill>
                <a:srgbClr val="414141"/>
              </a:solidFill>
            </a:endParaRPr>
          </a:p>
        </p:txBody>
      </p:sp>
      <p:grpSp>
        <p:nvGrpSpPr>
          <p:cNvPr id="2" name="Group 1"/>
          <p:cNvGrpSpPr/>
          <p:nvPr/>
        </p:nvGrpSpPr>
        <p:grpSpPr>
          <a:xfrm>
            <a:off x="3110079" y="1354667"/>
            <a:ext cx="1364341" cy="938013"/>
            <a:chOff x="3003176" y="1319726"/>
            <a:chExt cx="1415160" cy="972952"/>
          </a:xfrm>
        </p:grpSpPr>
        <p:sp>
          <p:nvSpPr>
            <p:cNvPr id="55" name="Rectangle 54"/>
            <p:cNvSpPr/>
            <p:nvPr/>
          </p:nvSpPr>
          <p:spPr>
            <a:xfrm>
              <a:off x="3003176" y="1319726"/>
              <a:ext cx="1415160" cy="972952"/>
            </a:xfrm>
            <a:prstGeom prst="rect">
              <a:avLst/>
            </a:prstGeom>
            <a:solidFill>
              <a:schemeClr val="bg1"/>
            </a:solidFill>
            <a:ln w="635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pic>
          <p:nvPicPr>
            <p:cNvPr id="42" name="Picture 19" descr="eh hmi"/>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3057094" y="1437958"/>
              <a:ext cx="791175" cy="44652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9" descr="eh hmi"/>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3892398" y="1437957"/>
              <a:ext cx="487817" cy="446523"/>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Rectangle 43"/>
          <p:cNvSpPr/>
          <p:nvPr/>
        </p:nvSpPr>
        <p:spPr>
          <a:xfrm>
            <a:off x="3110080" y="1926280"/>
            <a:ext cx="1364340" cy="369332"/>
          </a:xfrm>
          <a:prstGeom prst="rect">
            <a:avLst/>
          </a:prstGeom>
          <a:ln>
            <a:noFill/>
          </a:ln>
          <a:effectLst/>
        </p:spPr>
        <p:style>
          <a:lnRef idx="1">
            <a:schemeClr val="accent4"/>
          </a:lnRef>
          <a:fillRef idx="2">
            <a:schemeClr val="accent4"/>
          </a:fillRef>
          <a:effectRef idx="1">
            <a:schemeClr val="accent4"/>
          </a:effectRef>
          <a:fontRef idx="minor">
            <a:schemeClr val="dk1"/>
          </a:fontRef>
        </p:style>
        <p:txBody>
          <a:bodyPr wrap="square">
            <a:spAutoFit/>
          </a:bodyPr>
          <a:lstStyle/>
          <a:p>
            <a:pPr algn="ctr"/>
            <a:r>
              <a:rPr lang="en-US" sz="900" b="1" dirty="0" smtClean="0"/>
              <a:t>INFORMATION &amp; CONTROL SYSTEMS</a:t>
            </a:r>
            <a:endParaRPr lang="en-US" sz="900" b="1" dirty="0"/>
          </a:p>
        </p:txBody>
      </p:sp>
      <p:sp>
        <p:nvSpPr>
          <p:cNvPr id="65" name="TextBox 64"/>
          <p:cNvSpPr txBox="1"/>
          <p:nvPr/>
        </p:nvSpPr>
        <p:spPr>
          <a:xfrm>
            <a:off x="3110080" y="3233634"/>
            <a:ext cx="1347406" cy="369332"/>
          </a:xfrm>
          <a:prstGeom prst="rect">
            <a:avLst/>
          </a:prstGeom>
          <a:ln>
            <a:noFill/>
          </a:ln>
          <a:effectLst/>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900" b="1" dirty="0" smtClean="0"/>
              <a:t>NUCLEAR POWER PLANTS</a:t>
            </a:r>
            <a:endParaRPr lang="en-US" sz="900" b="1" dirty="0"/>
          </a:p>
        </p:txBody>
      </p:sp>
      <p:grpSp>
        <p:nvGrpSpPr>
          <p:cNvPr id="85" name="Group 84"/>
          <p:cNvGrpSpPr/>
          <p:nvPr/>
        </p:nvGrpSpPr>
        <p:grpSpPr>
          <a:xfrm>
            <a:off x="1671286" y="3750732"/>
            <a:ext cx="1421860" cy="1090707"/>
            <a:chOff x="6047672" y="3750903"/>
            <a:chExt cx="1421860" cy="1090707"/>
          </a:xfrm>
        </p:grpSpPr>
        <p:pic>
          <p:nvPicPr>
            <p:cNvPr id="76" name="Picture 75" descr="battery.jpg"/>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047673" y="3750903"/>
              <a:ext cx="1421859" cy="779035"/>
            </a:xfrm>
            <a:prstGeom prst="rect">
              <a:avLst/>
            </a:prstGeom>
          </p:spPr>
        </p:pic>
        <p:sp>
          <p:nvSpPr>
            <p:cNvPr id="77" name="TextBox 76"/>
            <p:cNvSpPr txBox="1"/>
            <p:nvPr/>
          </p:nvSpPr>
          <p:spPr>
            <a:xfrm>
              <a:off x="6047672" y="4472278"/>
              <a:ext cx="1421859" cy="369332"/>
            </a:xfrm>
            <a:prstGeom prst="rect">
              <a:avLst/>
            </a:prstGeom>
            <a:ln>
              <a:noFill/>
            </a:ln>
            <a:effectLst/>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900" b="1" dirty="0" smtClean="0"/>
                <a:t>BATTERY </a:t>
              </a:r>
              <a:br>
                <a:rPr lang="en-US" sz="900" b="1" dirty="0" smtClean="0"/>
              </a:br>
              <a:r>
                <a:rPr lang="en-US" sz="900" b="1" dirty="0" smtClean="0"/>
                <a:t>SYSTEMS</a:t>
              </a:r>
              <a:endParaRPr lang="en-US" sz="900" b="1" dirty="0"/>
            </a:p>
          </p:txBody>
        </p:sp>
      </p:grpSp>
      <p:sp>
        <p:nvSpPr>
          <p:cNvPr id="40" name="Rectangle 39"/>
          <p:cNvSpPr/>
          <p:nvPr/>
        </p:nvSpPr>
        <p:spPr>
          <a:xfrm>
            <a:off x="7598105" y="1934333"/>
            <a:ext cx="1236614" cy="369332"/>
          </a:xfrm>
          <a:prstGeom prst="rect">
            <a:avLst/>
          </a:prstGeom>
          <a:ln>
            <a:noFill/>
          </a:ln>
          <a:effectLst/>
        </p:spPr>
        <p:style>
          <a:lnRef idx="1">
            <a:schemeClr val="accent4"/>
          </a:lnRef>
          <a:fillRef idx="2">
            <a:schemeClr val="accent4"/>
          </a:fillRef>
          <a:effectRef idx="1">
            <a:schemeClr val="accent4"/>
          </a:effectRef>
          <a:fontRef idx="minor">
            <a:schemeClr val="dk1"/>
          </a:fontRef>
        </p:style>
        <p:txBody>
          <a:bodyPr wrap="square">
            <a:spAutoFit/>
          </a:bodyPr>
          <a:lstStyle/>
          <a:p>
            <a:pPr lvl="0" algn="ctr"/>
            <a:r>
              <a:rPr lang="en-US" sz="900" b="1" dirty="0" smtClean="0">
                <a:solidFill>
                  <a:srgbClr val="414141"/>
                </a:solidFill>
              </a:rPr>
              <a:t>PARTICLE BEAM THERAPY</a:t>
            </a:r>
            <a:endParaRPr lang="en-US" sz="900" b="1" dirty="0">
              <a:solidFill>
                <a:srgbClr val="414141"/>
              </a:solidFill>
            </a:endParaRPr>
          </a:p>
        </p:txBody>
      </p:sp>
      <p:sp>
        <p:nvSpPr>
          <p:cNvPr id="71" name="Rectangle 70"/>
          <p:cNvSpPr/>
          <p:nvPr/>
        </p:nvSpPr>
        <p:spPr>
          <a:xfrm>
            <a:off x="6168518" y="3221166"/>
            <a:ext cx="1365338" cy="369332"/>
          </a:xfrm>
          <a:prstGeom prst="rect">
            <a:avLst/>
          </a:prstGeom>
          <a:ln>
            <a:noFill/>
          </a:ln>
          <a:effectLst/>
        </p:spPr>
        <p:style>
          <a:lnRef idx="1">
            <a:schemeClr val="accent4"/>
          </a:lnRef>
          <a:fillRef idx="2">
            <a:schemeClr val="accent4"/>
          </a:fillRef>
          <a:effectRef idx="1">
            <a:schemeClr val="accent4"/>
          </a:effectRef>
          <a:fontRef idx="minor">
            <a:schemeClr val="dk1"/>
          </a:fontRef>
        </p:style>
        <p:txBody>
          <a:bodyPr wrap="square">
            <a:spAutoFit/>
          </a:bodyPr>
          <a:lstStyle/>
          <a:p>
            <a:pPr lvl="0" algn="ctr"/>
            <a:r>
              <a:rPr lang="en-US" sz="900" b="1" dirty="0" smtClean="0">
                <a:solidFill>
                  <a:srgbClr val="414141"/>
                </a:solidFill>
              </a:rPr>
              <a:t>PHARMACEUTICAL SOLUTIONS</a:t>
            </a:r>
            <a:endParaRPr lang="en-US" sz="900" b="1" dirty="0">
              <a:solidFill>
                <a:srgbClr val="414141"/>
              </a:solidFill>
            </a:endParaRPr>
          </a:p>
        </p:txBody>
      </p:sp>
      <p:sp>
        <p:nvSpPr>
          <p:cNvPr id="74" name="Rectangle 73"/>
          <p:cNvSpPr/>
          <p:nvPr/>
        </p:nvSpPr>
        <p:spPr>
          <a:xfrm>
            <a:off x="4739131" y="1934333"/>
            <a:ext cx="1365338" cy="369332"/>
          </a:xfrm>
          <a:prstGeom prst="rect">
            <a:avLst/>
          </a:prstGeom>
          <a:ln>
            <a:noFill/>
          </a:ln>
          <a:effectLst/>
        </p:spPr>
        <p:style>
          <a:lnRef idx="1">
            <a:schemeClr val="accent4"/>
          </a:lnRef>
          <a:fillRef idx="2">
            <a:schemeClr val="accent4"/>
          </a:fillRef>
          <a:effectRef idx="1">
            <a:schemeClr val="accent4"/>
          </a:effectRef>
          <a:fontRef idx="minor">
            <a:schemeClr val="dk1"/>
          </a:fontRef>
        </p:style>
        <p:txBody>
          <a:bodyPr wrap="square">
            <a:spAutoFit/>
          </a:bodyPr>
          <a:lstStyle/>
          <a:p>
            <a:pPr lvl="0" algn="ctr"/>
            <a:r>
              <a:rPr lang="en-US" sz="900" b="1" dirty="0" smtClean="0">
                <a:solidFill>
                  <a:srgbClr val="414141"/>
                </a:solidFill>
              </a:rPr>
              <a:t>CLINICAL DATA MANAGEMENT</a:t>
            </a:r>
            <a:endParaRPr lang="en-US" sz="900" b="1" dirty="0">
              <a:solidFill>
                <a:srgbClr val="414141"/>
              </a:solidFill>
            </a:endParaRPr>
          </a:p>
        </p:txBody>
      </p:sp>
      <p:sp>
        <p:nvSpPr>
          <p:cNvPr id="75" name="Rectangle 74"/>
          <p:cNvSpPr/>
          <p:nvPr/>
        </p:nvSpPr>
        <p:spPr>
          <a:xfrm>
            <a:off x="5035460" y="4472107"/>
            <a:ext cx="1690808" cy="369332"/>
          </a:xfrm>
          <a:prstGeom prst="rect">
            <a:avLst/>
          </a:prstGeom>
          <a:ln>
            <a:noFill/>
          </a:ln>
          <a:effectLst/>
        </p:spPr>
        <p:style>
          <a:lnRef idx="1">
            <a:schemeClr val="accent4"/>
          </a:lnRef>
          <a:fillRef idx="2">
            <a:schemeClr val="accent4"/>
          </a:fillRef>
          <a:effectRef idx="1">
            <a:schemeClr val="accent4"/>
          </a:effectRef>
          <a:fontRef idx="minor">
            <a:schemeClr val="dk1"/>
          </a:fontRef>
        </p:style>
        <p:txBody>
          <a:bodyPr wrap="square">
            <a:spAutoFit/>
          </a:bodyPr>
          <a:lstStyle/>
          <a:p>
            <a:pPr lvl="0" algn="ctr"/>
            <a:r>
              <a:rPr lang="en-US" sz="900" b="1" dirty="0" smtClean="0">
                <a:solidFill>
                  <a:srgbClr val="414141"/>
                </a:solidFill>
              </a:rPr>
              <a:t>TESTING AND DIAGNOSTIC SYSTEMS</a:t>
            </a:r>
            <a:endParaRPr lang="en-US" sz="900" b="1" dirty="0">
              <a:solidFill>
                <a:srgbClr val="414141"/>
              </a:solidFill>
            </a:endParaRPr>
          </a:p>
        </p:txBody>
      </p:sp>
      <p:sp>
        <p:nvSpPr>
          <p:cNvPr id="78" name="Rectangle 77"/>
          <p:cNvSpPr/>
          <p:nvPr/>
        </p:nvSpPr>
        <p:spPr>
          <a:xfrm>
            <a:off x="6168518" y="1932955"/>
            <a:ext cx="1365338" cy="369332"/>
          </a:xfrm>
          <a:prstGeom prst="rect">
            <a:avLst/>
          </a:prstGeom>
          <a:ln>
            <a:noFill/>
          </a:ln>
          <a:effectLst/>
        </p:spPr>
        <p:style>
          <a:lnRef idx="1">
            <a:schemeClr val="accent4"/>
          </a:lnRef>
          <a:fillRef idx="2">
            <a:schemeClr val="accent4"/>
          </a:fillRef>
          <a:effectRef idx="1">
            <a:schemeClr val="accent4"/>
          </a:effectRef>
          <a:fontRef idx="minor">
            <a:schemeClr val="dk1"/>
          </a:fontRef>
        </p:style>
        <p:txBody>
          <a:bodyPr wrap="square">
            <a:spAutoFit/>
          </a:bodyPr>
          <a:lstStyle/>
          <a:p>
            <a:pPr lvl="0" algn="ctr"/>
            <a:r>
              <a:rPr lang="en-US" sz="900" b="1" dirty="0" smtClean="0">
                <a:solidFill>
                  <a:srgbClr val="414141"/>
                </a:solidFill>
              </a:rPr>
              <a:t>NURSING CARE SOLUTIONS</a:t>
            </a:r>
            <a:endParaRPr lang="en-US" sz="900" b="1" dirty="0">
              <a:solidFill>
                <a:srgbClr val="414141"/>
              </a:solidFill>
            </a:endParaRPr>
          </a:p>
        </p:txBody>
      </p:sp>
      <p:pic>
        <p:nvPicPr>
          <p:cNvPr id="79" name="Picture 78"/>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7598105" y="1354667"/>
            <a:ext cx="1236614" cy="579666"/>
          </a:xfrm>
          <a:prstGeom prst="rect">
            <a:avLst/>
          </a:prstGeom>
          <a:ln w="28575" cmpd="sng">
            <a:noFill/>
          </a:ln>
        </p:spPr>
      </p:pic>
      <p:grpSp>
        <p:nvGrpSpPr>
          <p:cNvPr id="5" name="Group 4"/>
          <p:cNvGrpSpPr/>
          <p:nvPr/>
        </p:nvGrpSpPr>
        <p:grpSpPr>
          <a:xfrm>
            <a:off x="1708375" y="2509615"/>
            <a:ext cx="1343607" cy="942360"/>
            <a:chOff x="1708375" y="2357209"/>
            <a:chExt cx="1343607" cy="942360"/>
          </a:xfrm>
        </p:grpSpPr>
        <p:sp>
          <p:nvSpPr>
            <p:cNvPr id="51" name="Rectangle 50"/>
            <p:cNvSpPr/>
            <p:nvPr/>
          </p:nvSpPr>
          <p:spPr>
            <a:xfrm>
              <a:off x="1708375" y="2361556"/>
              <a:ext cx="1343607" cy="938013"/>
            </a:xfrm>
            <a:prstGeom prst="rect">
              <a:avLst/>
            </a:prstGeom>
            <a:solidFill>
              <a:schemeClr val="bg1"/>
            </a:solidFill>
            <a:ln w="635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grpSp>
          <p:nvGrpSpPr>
            <p:cNvPr id="47" name="Group 46"/>
            <p:cNvGrpSpPr>
              <a:grpSpLocks/>
            </p:cNvGrpSpPr>
            <p:nvPr/>
          </p:nvGrpSpPr>
          <p:grpSpPr bwMode="auto">
            <a:xfrm>
              <a:off x="1771879" y="2357209"/>
              <a:ext cx="1280103" cy="896217"/>
              <a:chOff x="2147542" y="4779115"/>
              <a:chExt cx="2202041" cy="1540842"/>
            </a:xfrm>
          </p:grpSpPr>
          <p:pic>
            <p:nvPicPr>
              <p:cNvPr id="49" name="Picture 8" descr="http://i.ytimg.com/vi/NgXPooc7KmI/hqdefault.jp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514336" y="4779115"/>
                <a:ext cx="1835247" cy="960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10" descr="http://www.google.com/url?sa=i&amp;source=images&amp;cd=&amp;ved=0CAUQjBw&amp;url=http%3A%2F%2Fwww.sasengineering.in%2Fimages%2Fhitachi-solar-wind.jpg&amp;ei=EUIDVfbZGozmsATfxYHAAg&amp;psig=AFQjCNEvEHcwUv2W-wa7bg4xPeZkj0DDVg&amp;ust=142636328152568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2147542" y="5328616"/>
                <a:ext cx="793314" cy="991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5" name="Rectangle 44"/>
          <p:cNvSpPr/>
          <p:nvPr/>
        </p:nvSpPr>
        <p:spPr>
          <a:xfrm>
            <a:off x="1708630" y="3234498"/>
            <a:ext cx="1343352" cy="369332"/>
          </a:xfrm>
          <a:prstGeom prst="rect">
            <a:avLst/>
          </a:prstGeom>
          <a:ln>
            <a:noFill/>
          </a:ln>
          <a:effectLst/>
        </p:spPr>
        <p:style>
          <a:lnRef idx="1">
            <a:schemeClr val="accent4"/>
          </a:lnRef>
          <a:fillRef idx="2">
            <a:schemeClr val="accent4"/>
          </a:fillRef>
          <a:effectRef idx="1">
            <a:schemeClr val="accent4"/>
          </a:effectRef>
          <a:fontRef idx="minor">
            <a:schemeClr val="dk1"/>
          </a:fontRef>
        </p:style>
        <p:txBody>
          <a:bodyPr wrap="square">
            <a:spAutoFit/>
          </a:bodyPr>
          <a:lstStyle/>
          <a:p>
            <a:pPr lvl="0" algn="ctr"/>
            <a:r>
              <a:rPr lang="en-US" sz="900" b="1" dirty="0" smtClean="0">
                <a:solidFill>
                  <a:srgbClr val="414141"/>
                </a:solidFill>
              </a:rPr>
              <a:t>SOLAR </a:t>
            </a:r>
            <a:br>
              <a:rPr lang="en-US" sz="900" b="1" dirty="0" smtClean="0">
                <a:solidFill>
                  <a:srgbClr val="414141"/>
                </a:solidFill>
              </a:rPr>
            </a:br>
            <a:r>
              <a:rPr lang="en-US" sz="900" b="1" dirty="0" smtClean="0">
                <a:solidFill>
                  <a:srgbClr val="414141"/>
                </a:solidFill>
              </a:rPr>
              <a:t>POWER</a:t>
            </a:r>
            <a:endParaRPr lang="en-US" sz="900" b="1" dirty="0">
              <a:solidFill>
                <a:srgbClr val="414141"/>
              </a:solidFill>
            </a:endParaRPr>
          </a:p>
        </p:txBody>
      </p:sp>
      <p:sp>
        <p:nvSpPr>
          <p:cNvPr id="53" name="Rectangle 52"/>
          <p:cNvSpPr/>
          <p:nvPr/>
        </p:nvSpPr>
        <p:spPr>
          <a:xfrm>
            <a:off x="7598105" y="3221166"/>
            <a:ext cx="1236614" cy="369332"/>
          </a:xfrm>
          <a:prstGeom prst="rect">
            <a:avLst/>
          </a:prstGeom>
          <a:ln>
            <a:noFill/>
          </a:ln>
          <a:effectLst/>
        </p:spPr>
        <p:style>
          <a:lnRef idx="1">
            <a:schemeClr val="accent4"/>
          </a:lnRef>
          <a:fillRef idx="2">
            <a:schemeClr val="accent4"/>
          </a:fillRef>
          <a:effectRef idx="1">
            <a:schemeClr val="accent4"/>
          </a:effectRef>
          <a:fontRef idx="minor">
            <a:schemeClr val="dk1"/>
          </a:fontRef>
        </p:style>
        <p:txBody>
          <a:bodyPr wrap="square">
            <a:spAutoFit/>
          </a:bodyPr>
          <a:lstStyle/>
          <a:p>
            <a:pPr lvl="0" algn="ctr"/>
            <a:r>
              <a:rPr lang="en-US" sz="900" b="1" dirty="0" smtClean="0">
                <a:solidFill>
                  <a:srgbClr val="414141"/>
                </a:solidFill>
              </a:rPr>
              <a:t>BIOINFORMATICS</a:t>
            </a:r>
          </a:p>
          <a:p>
            <a:pPr lvl="0" algn="ctr"/>
            <a:endParaRPr lang="en-US" sz="900" b="1" dirty="0">
              <a:solidFill>
                <a:srgbClr val="414141"/>
              </a:solidFill>
            </a:endParaRPr>
          </a:p>
        </p:txBody>
      </p:sp>
      <p:grpSp>
        <p:nvGrpSpPr>
          <p:cNvPr id="6" name="Group 5"/>
          <p:cNvGrpSpPr/>
          <p:nvPr/>
        </p:nvGrpSpPr>
        <p:grpSpPr>
          <a:xfrm>
            <a:off x="6779277" y="3750732"/>
            <a:ext cx="1695415" cy="1090707"/>
            <a:chOff x="7139304" y="3750732"/>
            <a:chExt cx="1695415" cy="1090707"/>
          </a:xfrm>
        </p:grpSpPr>
        <p:pic>
          <p:nvPicPr>
            <p:cNvPr id="28" name="Picture 16" descr="Hitachi SCENARIA Advanced 128 Slice CT System Hitachi SCENARIA Advanced 128 CT Wins Clearance in U.S."/>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p:blipFill>
          <p:spPr bwMode="auto">
            <a:xfrm>
              <a:off x="7139304" y="3750732"/>
              <a:ext cx="1695415" cy="877099"/>
            </a:xfrm>
            <a:prstGeom prst="rect">
              <a:avLst/>
            </a:prstGeom>
            <a:noFill/>
            <a:extLst>
              <a:ext uri="{909E8E84-426E-40dd-AFC4-6F175D3DCCD1}">
                <a14:hiddenFill xmlns:a14="http://schemas.microsoft.com/office/drawing/2010/main">
                  <a:solidFill>
                    <a:srgbClr val="FFFFFF"/>
                  </a:solidFill>
                </a14:hiddenFill>
              </a:ext>
            </a:extLst>
          </p:spPr>
        </p:pic>
        <p:sp>
          <p:nvSpPr>
            <p:cNvPr id="58" name="Rectangle 57"/>
            <p:cNvSpPr/>
            <p:nvPr/>
          </p:nvSpPr>
          <p:spPr>
            <a:xfrm>
              <a:off x="7143911" y="4472107"/>
              <a:ext cx="1690808" cy="369332"/>
            </a:xfrm>
            <a:prstGeom prst="rect">
              <a:avLst/>
            </a:prstGeom>
            <a:ln>
              <a:noFill/>
            </a:ln>
            <a:effectLst/>
          </p:spPr>
          <p:style>
            <a:lnRef idx="1">
              <a:schemeClr val="accent4"/>
            </a:lnRef>
            <a:fillRef idx="2">
              <a:schemeClr val="accent4"/>
            </a:fillRef>
            <a:effectRef idx="1">
              <a:schemeClr val="accent4"/>
            </a:effectRef>
            <a:fontRef idx="minor">
              <a:schemeClr val="dk1"/>
            </a:fontRef>
          </p:style>
          <p:txBody>
            <a:bodyPr wrap="square">
              <a:spAutoFit/>
            </a:bodyPr>
            <a:lstStyle/>
            <a:p>
              <a:pPr lvl="0" algn="ctr"/>
              <a:r>
                <a:rPr lang="en-US" sz="900" b="1" dirty="0" smtClean="0">
                  <a:solidFill>
                    <a:srgbClr val="414141"/>
                  </a:solidFill>
                </a:rPr>
                <a:t>MEDICAL IMAGING AND DISTRIBUTION SYSTEMS</a:t>
              </a:r>
              <a:endParaRPr lang="en-US" sz="900" b="1" dirty="0">
                <a:solidFill>
                  <a:srgbClr val="414141"/>
                </a:solidFill>
              </a:endParaRPr>
            </a:p>
          </p:txBody>
        </p:sp>
      </p:grpSp>
      <p:sp>
        <p:nvSpPr>
          <p:cNvPr id="46" name="Rectangle 45"/>
          <p:cNvSpPr/>
          <p:nvPr/>
        </p:nvSpPr>
        <p:spPr>
          <a:xfrm>
            <a:off x="289562" y="3244960"/>
            <a:ext cx="1365338" cy="369332"/>
          </a:xfrm>
          <a:prstGeom prst="rect">
            <a:avLst/>
          </a:prstGeom>
          <a:ln>
            <a:noFill/>
          </a:ln>
          <a:effectLst/>
        </p:spPr>
        <p:style>
          <a:lnRef idx="1">
            <a:schemeClr val="accent4"/>
          </a:lnRef>
          <a:fillRef idx="2">
            <a:schemeClr val="accent4"/>
          </a:fillRef>
          <a:effectRef idx="1">
            <a:schemeClr val="accent4"/>
          </a:effectRef>
          <a:fontRef idx="minor">
            <a:schemeClr val="dk1"/>
          </a:fontRef>
        </p:style>
        <p:txBody>
          <a:bodyPr wrap="square">
            <a:spAutoFit/>
          </a:bodyPr>
          <a:lstStyle/>
          <a:p>
            <a:pPr lvl="0" algn="ctr"/>
            <a:r>
              <a:rPr lang="en-US" sz="900" b="1" dirty="0" smtClean="0">
                <a:solidFill>
                  <a:srgbClr val="414141"/>
                </a:solidFill>
              </a:rPr>
              <a:t>ENERGY SAVINGS AS A SERVICE</a:t>
            </a:r>
            <a:endParaRPr lang="en-US" sz="900" b="1" dirty="0">
              <a:solidFill>
                <a:srgbClr val="414141"/>
              </a:solidFill>
            </a:endParaRPr>
          </a:p>
        </p:txBody>
      </p:sp>
      <p:pic>
        <p:nvPicPr>
          <p:cNvPr id="7" name="Picture 6"/>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289561" y="1343670"/>
            <a:ext cx="1365338" cy="590663"/>
          </a:xfrm>
          <a:prstGeom prst="rect">
            <a:avLst/>
          </a:prstGeom>
        </p:spPr>
      </p:pic>
      <p:pic>
        <p:nvPicPr>
          <p:cNvPr id="8" name="Picture 7"/>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302128" y="2513963"/>
            <a:ext cx="1352771" cy="720536"/>
          </a:xfrm>
          <a:prstGeom prst="rect">
            <a:avLst/>
          </a:prstGeom>
        </p:spPr>
      </p:pic>
      <p:pic>
        <p:nvPicPr>
          <p:cNvPr id="9" name="Picture 8"/>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3093145" y="2506179"/>
            <a:ext cx="1375703" cy="738781"/>
          </a:xfrm>
          <a:prstGeom prst="rect">
            <a:avLst/>
          </a:prstGeom>
        </p:spPr>
      </p:pic>
      <p:pic>
        <p:nvPicPr>
          <p:cNvPr id="10" name="Picture 9"/>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6168517" y="1354668"/>
            <a:ext cx="1365339" cy="579666"/>
          </a:xfrm>
          <a:prstGeom prst="rect">
            <a:avLst/>
          </a:prstGeom>
        </p:spPr>
      </p:pic>
      <p:pic>
        <p:nvPicPr>
          <p:cNvPr id="11" name="Picture 10"/>
          <p:cNvPicPr>
            <a:picLocks noChangeAspect="1"/>
          </p:cNvPicPr>
          <p:nvPr/>
        </p:nvPicPr>
        <p:blipFill rotWithShape="1">
          <a:blip r:embed="rId16" cstate="email">
            <a:extLst>
              <a:ext uri="{28A0092B-C50C-407E-A947-70E740481C1C}">
                <a14:useLocalDpi xmlns:a14="http://schemas.microsoft.com/office/drawing/2010/main"/>
              </a:ext>
            </a:extLst>
          </a:blip>
          <a:srcRect/>
          <a:stretch/>
        </p:blipFill>
        <p:spPr>
          <a:xfrm>
            <a:off x="7598105" y="2506178"/>
            <a:ext cx="1236614" cy="714987"/>
          </a:xfrm>
          <a:prstGeom prst="rect">
            <a:avLst/>
          </a:prstGeom>
        </p:spPr>
      </p:pic>
      <p:pic>
        <p:nvPicPr>
          <p:cNvPr id="12" name="Picture 11"/>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4739131" y="1354667"/>
            <a:ext cx="1365338" cy="579667"/>
          </a:xfrm>
          <a:prstGeom prst="rect">
            <a:avLst/>
          </a:prstGeom>
        </p:spPr>
      </p:pic>
      <p:pic>
        <p:nvPicPr>
          <p:cNvPr id="13" name="Picture 12"/>
          <p:cNvPicPr>
            <a:picLocks noChangeAspect="1"/>
          </p:cNvPicPr>
          <p:nvPr/>
        </p:nvPicPr>
        <p:blipFill rotWithShape="1">
          <a:blip r:embed="rId18" cstate="screen">
            <a:extLst>
              <a:ext uri="{28A0092B-C50C-407E-A947-70E740481C1C}">
                <a14:useLocalDpi xmlns:a14="http://schemas.microsoft.com/office/drawing/2010/main"/>
              </a:ext>
            </a:extLst>
          </a:blip>
          <a:srcRect l="-1"/>
          <a:stretch/>
        </p:blipFill>
        <p:spPr>
          <a:xfrm>
            <a:off x="6172200" y="2506178"/>
            <a:ext cx="1361656" cy="714987"/>
          </a:xfrm>
          <a:prstGeom prst="rect">
            <a:avLst/>
          </a:prstGeom>
        </p:spPr>
      </p:pic>
      <p:pic>
        <p:nvPicPr>
          <p:cNvPr id="15" name="Picture 14"/>
          <p:cNvPicPr>
            <a:picLocks noChangeAspect="1"/>
          </p:cNvPicPr>
          <p:nvPr/>
        </p:nvPicPr>
        <p:blipFill rotWithShape="1">
          <a:blip r:embed="rId19" cstate="email">
            <a:extLst>
              <a:ext uri="{28A0092B-C50C-407E-A947-70E740481C1C}">
                <a14:useLocalDpi xmlns:a14="http://schemas.microsoft.com/office/drawing/2010/main"/>
              </a:ext>
            </a:extLst>
          </a:blip>
          <a:srcRect/>
          <a:stretch/>
        </p:blipFill>
        <p:spPr>
          <a:xfrm>
            <a:off x="5035460" y="3750731"/>
            <a:ext cx="1690808" cy="721375"/>
          </a:xfrm>
          <a:prstGeom prst="rect">
            <a:avLst/>
          </a:prstGeom>
        </p:spPr>
      </p:pic>
      <p:pic>
        <p:nvPicPr>
          <p:cNvPr id="17" name="Picture 16"/>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4874597" y="2547831"/>
            <a:ext cx="1102869" cy="648100"/>
          </a:xfrm>
          <a:prstGeom prst="rect">
            <a:avLst/>
          </a:prstGeom>
        </p:spPr>
      </p:pic>
    </p:spTree>
    <p:extLst>
      <p:ext uri="{BB962C8B-B14F-4D97-AF65-F5344CB8AC3E}">
        <p14:creationId xmlns:p14="http://schemas.microsoft.com/office/powerpoint/2010/main" val="682963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64160" y="967575"/>
            <a:ext cx="8584006" cy="2139047"/>
          </a:xfrm>
        </p:spPr>
        <p:txBody>
          <a:bodyPr/>
          <a:lstStyle/>
          <a:p>
            <a:r>
              <a:rPr lang="en-US" dirty="0" smtClean="0"/>
              <a:t>Year in review</a:t>
            </a:r>
          </a:p>
          <a:p>
            <a:r>
              <a:rPr lang="en-US" dirty="0" smtClean="0"/>
              <a:t>Pentaho Strategy</a:t>
            </a:r>
          </a:p>
          <a:p>
            <a:r>
              <a:rPr lang="en-US" dirty="0" smtClean="0"/>
              <a:t>Hitachi and Pentaho</a:t>
            </a:r>
          </a:p>
          <a:p>
            <a:r>
              <a:rPr lang="en-US" dirty="0" smtClean="0"/>
              <a:t>Roadmap(s) - abbreviated</a:t>
            </a:r>
          </a:p>
        </p:txBody>
      </p:sp>
      <p:sp>
        <p:nvSpPr>
          <p:cNvPr id="4" name="Title 3"/>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1821470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4" y="872068"/>
            <a:ext cx="9145189" cy="4271432"/>
          </a:xfrm>
          <a:prstGeom prst="rect">
            <a:avLst/>
          </a:prstGeom>
          <a:gradFill>
            <a:gsLst>
              <a:gs pos="0">
                <a:schemeClr val="accent4">
                  <a:lumMod val="50000"/>
                </a:schemeClr>
              </a:gs>
              <a:gs pos="75000">
                <a:schemeClr val="accent4"/>
              </a:gs>
              <a:gs pos="100000">
                <a:schemeClr val="accent4">
                  <a:shade val="94000"/>
                  <a:satMod val="135000"/>
                </a:schemeClr>
              </a:gs>
            </a:gsLst>
          </a:gra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solidFill>
                <a:prstClr val="white"/>
              </a:solidFill>
            </a:endParaRPr>
          </a:p>
        </p:txBody>
      </p:sp>
      <p:pic>
        <p:nvPicPr>
          <p:cNvPr id="9" name="Picture 8" descr="HDS-Icon_Gears_Flat_Reversed.png"/>
          <p:cNvPicPr>
            <a:picLocks noChangeAspect="1"/>
          </p:cNvPicPr>
          <p:nvPr/>
        </p:nvPicPr>
        <p:blipFill>
          <a:blip r:embed="rId3" cstate="screen">
            <a:alphaModFix amt="17000"/>
            <a:extLst>
              <a:ext uri="{28A0092B-C50C-407E-A947-70E740481C1C}">
                <a14:useLocalDpi xmlns:a14="http://schemas.microsoft.com/office/drawing/2010/main"/>
              </a:ext>
            </a:extLst>
          </a:blip>
          <a:stretch>
            <a:fillRect/>
          </a:stretch>
        </p:blipFill>
        <p:spPr>
          <a:xfrm>
            <a:off x="721520" y="1820699"/>
            <a:ext cx="3241993" cy="2365454"/>
          </a:xfrm>
          <a:prstGeom prst="rect">
            <a:avLst/>
          </a:prstGeom>
        </p:spPr>
      </p:pic>
      <p:grpSp>
        <p:nvGrpSpPr>
          <p:cNvPr id="11" name="Group 10"/>
          <p:cNvGrpSpPr/>
          <p:nvPr/>
        </p:nvGrpSpPr>
        <p:grpSpPr>
          <a:xfrm>
            <a:off x="5088561" y="1780539"/>
            <a:ext cx="3363843" cy="2237499"/>
            <a:chOff x="5064225" y="1780539"/>
            <a:chExt cx="3363843" cy="2237499"/>
          </a:xfrm>
        </p:grpSpPr>
        <p:pic>
          <p:nvPicPr>
            <p:cNvPr id="5" name="Picture 4" descr="HDS-Icon_Beaker_Flat_Reversed.png"/>
            <p:cNvPicPr>
              <a:picLocks noChangeAspect="1"/>
            </p:cNvPicPr>
            <p:nvPr/>
          </p:nvPicPr>
          <p:blipFill>
            <a:blip r:embed="rId4" cstate="screen">
              <a:alphaModFix amt="17000"/>
              <a:extLst>
                <a:ext uri="{28A0092B-C50C-407E-A947-70E740481C1C}">
                  <a14:useLocalDpi xmlns:a14="http://schemas.microsoft.com/office/drawing/2010/main"/>
                </a:ext>
              </a:extLst>
            </a:blip>
            <a:stretch>
              <a:fillRect/>
            </a:stretch>
          </p:blipFill>
          <p:spPr>
            <a:xfrm>
              <a:off x="5064225" y="1927059"/>
              <a:ext cx="1164515" cy="2029011"/>
            </a:xfrm>
            <a:prstGeom prst="rect">
              <a:avLst/>
            </a:prstGeom>
          </p:spPr>
        </p:pic>
        <p:pic>
          <p:nvPicPr>
            <p:cNvPr id="8" name="Picture 7" descr="HDS-Icon_Community_Flat_Reversed.png"/>
            <p:cNvPicPr>
              <a:picLocks noChangeAspect="1"/>
            </p:cNvPicPr>
            <p:nvPr/>
          </p:nvPicPr>
          <p:blipFill>
            <a:blip r:embed="rId5" cstate="screen">
              <a:alphaModFix amt="17000"/>
              <a:extLst>
                <a:ext uri="{28A0092B-C50C-407E-A947-70E740481C1C}">
                  <a14:useLocalDpi xmlns:a14="http://schemas.microsoft.com/office/drawing/2010/main"/>
                </a:ext>
              </a:extLst>
            </a:blip>
            <a:stretch>
              <a:fillRect/>
            </a:stretch>
          </p:blipFill>
          <p:spPr>
            <a:xfrm>
              <a:off x="6190569" y="1780539"/>
              <a:ext cx="2237499" cy="2237499"/>
            </a:xfrm>
            <a:prstGeom prst="rect">
              <a:avLst/>
            </a:prstGeom>
          </p:spPr>
        </p:pic>
      </p:grpSp>
      <p:sp>
        <p:nvSpPr>
          <p:cNvPr id="2" name="Title 1"/>
          <p:cNvSpPr>
            <a:spLocks noGrp="1"/>
          </p:cNvSpPr>
          <p:nvPr>
            <p:ph type="title"/>
          </p:nvPr>
        </p:nvSpPr>
        <p:spPr/>
        <p:txBody>
          <a:bodyPr/>
          <a:lstStyle/>
          <a:p>
            <a:r>
              <a:rPr lang="en-US" dirty="0"/>
              <a:t>Hitachi Social Innovation Investment</a:t>
            </a:r>
          </a:p>
        </p:txBody>
      </p:sp>
      <p:grpSp>
        <p:nvGrpSpPr>
          <p:cNvPr id="10" name="Group 9"/>
          <p:cNvGrpSpPr/>
          <p:nvPr/>
        </p:nvGrpSpPr>
        <p:grpSpPr>
          <a:xfrm>
            <a:off x="264160" y="1013437"/>
            <a:ext cx="4156712" cy="3928189"/>
            <a:chOff x="178676" y="1013437"/>
            <a:chExt cx="4156712" cy="3928189"/>
          </a:xfrm>
        </p:grpSpPr>
        <p:sp>
          <p:nvSpPr>
            <p:cNvPr id="3" name="Rectangle 2"/>
            <p:cNvSpPr/>
            <p:nvPr/>
          </p:nvSpPr>
          <p:spPr>
            <a:xfrm>
              <a:off x="178676" y="1013437"/>
              <a:ext cx="4156712" cy="3928189"/>
            </a:xfrm>
            <a:prstGeom prst="rect">
              <a:avLst/>
            </a:prstGeom>
            <a:solidFill>
              <a:schemeClr val="accent1">
                <a:lumMod val="60000"/>
                <a:lumOff val="4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14" name="Text Placeholder 5"/>
            <p:cNvSpPr txBox="1">
              <a:spLocks/>
            </p:cNvSpPr>
            <p:nvPr/>
          </p:nvSpPr>
          <p:spPr>
            <a:xfrm>
              <a:off x="275569" y="1111642"/>
              <a:ext cx="3962926" cy="369332"/>
            </a:xfrm>
            <a:prstGeom prst="rect">
              <a:avLst/>
            </a:prstGeom>
          </p:spPr>
          <p:txBody>
            <a:bodyPr vert="horz" wrap="square" lIns="91440" tIns="45720" rIns="91440" bIns="45720" rtlCol="0" anchor="t">
              <a:spAutoFit/>
            </a:bodyPr>
            <a:lstStyle>
              <a:lvl1pPr marL="0" indent="0" algn="l" defTabSz="914400" rtl="0" eaLnBrk="1" latinLnBrk="0" hangingPunct="1">
                <a:lnSpc>
                  <a:spcPct val="100000"/>
                </a:lnSpc>
                <a:spcBef>
                  <a:spcPts val="1200"/>
                </a:spcBef>
                <a:spcAft>
                  <a:spcPts val="600"/>
                </a:spcAft>
                <a:buClr>
                  <a:schemeClr val="accent2"/>
                </a:buClr>
                <a:buFont typeface="Wingdings" charset="2"/>
                <a:buNone/>
                <a:defRPr lang="en-US" sz="1800" b="0" kern="1200" cap="all" baseline="0">
                  <a:solidFill>
                    <a:srgbClr val="6D6E71"/>
                  </a:solidFill>
                  <a:latin typeface="+mj-lt"/>
                  <a:ea typeface="+mn-ea"/>
                  <a:cs typeface="+mn-cs"/>
                </a:defRPr>
              </a:lvl1pPr>
              <a:lvl2pPr marL="457200" indent="0" algn="l" defTabSz="914400" rtl="0" eaLnBrk="1" latinLnBrk="0" hangingPunct="1">
                <a:lnSpc>
                  <a:spcPct val="95000"/>
                </a:lnSpc>
                <a:spcBef>
                  <a:spcPct val="20000"/>
                </a:spcBef>
                <a:spcAft>
                  <a:spcPts val="800"/>
                </a:spcAft>
                <a:buFontTx/>
                <a:buNone/>
                <a:defRPr lang="en-US" sz="2000" b="1" kern="1200">
                  <a:solidFill>
                    <a:schemeClr val="tx1"/>
                  </a:solidFill>
                  <a:latin typeface="+mn-lt"/>
                  <a:ea typeface="+mn-ea"/>
                  <a:cs typeface="+mn-cs"/>
                </a:defRPr>
              </a:lvl2pPr>
              <a:lvl3pPr marL="914400" indent="0" algn="l" defTabSz="914400" rtl="0" eaLnBrk="1" latinLnBrk="0" hangingPunct="1">
                <a:lnSpc>
                  <a:spcPct val="95000"/>
                </a:lnSpc>
                <a:spcBef>
                  <a:spcPts val="0"/>
                </a:spcBef>
                <a:spcAft>
                  <a:spcPts val="800"/>
                </a:spcAft>
                <a:buFontTx/>
                <a:buNone/>
                <a:defRPr lang="en-US" sz="1800" b="1" kern="1200">
                  <a:solidFill>
                    <a:schemeClr val="tx1"/>
                  </a:solidFill>
                  <a:latin typeface="+mn-lt"/>
                  <a:ea typeface="+mn-ea"/>
                  <a:cs typeface="+mn-cs"/>
                </a:defRPr>
              </a:lvl3pPr>
              <a:lvl4pPr marL="1371600" indent="0" algn="l" defTabSz="914400" rtl="0" eaLnBrk="1" latinLnBrk="0" hangingPunct="1">
                <a:lnSpc>
                  <a:spcPct val="95000"/>
                </a:lnSpc>
                <a:spcBef>
                  <a:spcPts val="0"/>
                </a:spcBef>
                <a:spcAft>
                  <a:spcPts val="800"/>
                </a:spcAft>
                <a:buFontTx/>
                <a:buNone/>
                <a:defRPr lang="en-US" sz="1600" b="1" kern="1200">
                  <a:solidFill>
                    <a:schemeClr val="tx1"/>
                  </a:solidFill>
                  <a:latin typeface="+mn-lt"/>
                  <a:ea typeface="+mn-ea"/>
                  <a:cs typeface="+mn-cs"/>
                </a:defRPr>
              </a:lvl4pPr>
              <a:lvl5pPr marL="1828800" indent="0" algn="l" defTabSz="914400" rtl="0" eaLnBrk="1" latinLnBrk="0" hangingPunct="1">
                <a:lnSpc>
                  <a:spcPct val="95000"/>
                </a:lnSpc>
                <a:spcBef>
                  <a:spcPts val="0"/>
                </a:spcBef>
                <a:spcAft>
                  <a:spcPts val="800"/>
                </a:spcAft>
                <a:buFontTx/>
                <a:buNone/>
                <a:defRPr lang="en-US"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en-US" b="1" dirty="0" smtClean="0">
                  <a:solidFill>
                    <a:schemeClr val="accent4">
                      <a:lumMod val="20000"/>
                      <a:lumOff val="80000"/>
                    </a:schemeClr>
                  </a:solidFill>
                  <a:latin typeface="Arial" panose="020B0604020202020204" pitchFamily="34" charset="0"/>
                  <a:cs typeface="Arial" panose="020B0604020202020204" pitchFamily="34" charset="0"/>
                </a:rPr>
                <a:t>Platform AND technology</a:t>
              </a:r>
              <a:endParaRPr lang="en-US" b="1" dirty="0">
                <a:solidFill>
                  <a:schemeClr val="accent4">
                    <a:lumMod val="20000"/>
                    <a:lumOff val="80000"/>
                  </a:schemeClr>
                </a:solidFill>
                <a:latin typeface="Arial" panose="020B0604020202020204" pitchFamily="34" charset="0"/>
                <a:cs typeface="Arial" panose="020B0604020202020204" pitchFamily="34" charset="0"/>
              </a:endParaRPr>
            </a:p>
          </p:txBody>
        </p:sp>
        <p:sp>
          <p:nvSpPr>
            <p:cNvPr id="20" name="Content Placeholder 6"/>
            <p:cNvSpPr txBox="1">
              <a:spLocks/>
            </p:cNvSpPr>
            <p:nvPr/>
          </p:nvSpPr>
          <p:spPr>
            <a:xfrm>
              <a:off x="275569" y="1486135"/>
              <a:ext cx="3962926" cy="1292662"/>
            </a:xfrm>
            <a:prstGeom prst="rect">
              <a:avLst/>
            </a:prstGeom>
          </p:spPr>
          <p:txBody>
            <a:bodyPr vert="horz" wrap="square" lIns="91440" tIns="45720" rIns="91440" bIns="45720" rtlCol="0">
              <a:spAutoFit/>
            </a:bodyPr>
            <a:lstStyle/>
            <a:p>
              <a:pPr algn="ctr"/>
              <a:r>
                <a:rPr lang="en-US" sz="1600" dirty="0">
                  <a:solidFill>
                    <a:srgbClr val="FFFFFF"/>
                  </a:solidFill>
                  <a:cs typeface="Arial" panose="020B0604020202020204" pitchFamily="34" charset="0"/>
                </a:rPr>
                <a:t>Pentaho</a:t>
              </a:r>
            </a:p>
            <a:p>
              <a:pPr algn="ctr"/>
              <a:r>
                <a:rPr lang="en-US" sz="1600" dirty="0" smtClean="0">
                  <a:solidFill>
                    <a:srgbClr val="FFFFFF"/>
                  </a:solidFill>
                  <a:cs typeface="Arial" panose="020B0604020202020204" pitchFamily="34" charset="0"/>
                </a:rPr>
                <a:t>Common analytics framework</a:t>
              </a:r>
            </a:p>
            <a:p>
              <a:pPr algn="ctr"/>
              <a:r>
                <a:rPr lang="en-US" sz="1600" dirty="0" smtClean="0">
                  <a:solidFill>
                    <a:srgbClr val="FFFFFF"/>
                  </a:solidFill>
                </a:rPr>
                <a:t>Converged Platforms</a:t>
              </a:r>
            </a:p>
            <a:p>
              <a:pPr algn="ctr"/>
              <a:r>
                <a:rPr lang="en-US" sz="1600" dirty="0" smtClean="0">
                  <a:solidFill>
                    <a:srgbClr val="FFFFFF"/>
                  </a:solidFill>
                  <a:latin typeface="Arial" panose="020B0604020202020204" pitchFamily="34" charset="0"/>
                  <a:cs typeface="Arial" panose="020B0604020202020204" pitchFamily="34" charset="0"/>
                </a:rPr>
                <a:t>Content Platform</a:t>
              </a:r>
              <a:endParaRPr lang="en-US" sz="1400" dirty="0" smtClean="0">
                <a:solidFill>
                  <a:srgbClr val="FFFFFF"/>
                </a:solidFill>
                <a:latin typeface="Arial" panose="020B0604020202020204" pitchFamily="34" charset="0"/>
                <a:cs typeface="Arial" panose="020B0604020202020204" pitchFamily="34" charset="0"/>
              </a:endParaRPr>
            </a:p>
            <a:p>
              <a:pPr algn="ctr"/>
              <a:endParaRPr lang="en-US" sz="1400" dirty="0">
                <a:solidFill>
                  <a:srgbClr val="FFFFFF"/>
                </a:solidFill>
                <a:latin typeface="Arial" panose="020B0604020202020204" pitchFamily="34" charset="0"/>
                <a:cs typeface="Arial" panose="020B0604020202020204" pitchFamily="34" charset="0"/>
              </a:endParaRPr>
            </a:p>
          </p:txBody>
        </p:sp>
        <p:sp>
          <p:nvSpPr>
            <p:cNvPr id="21" name="Content Placeholder 6"/>
            <p:cNvSpPr txBox="1">
              <a:spLocks/>
            </p:cNvSpPr>
            <p:nvPr/>
          </p:nvSpPr>
          <p:spPr>
            <a:xfrm>
              <a:off x="249162" y="3257268"/>
              <a:ext cx="4015740" cy="1292662"/>
            </a:xfrm>
            <a:prstGeom prst="rect">
              <a:avLst/>
            </a:prstGeom>
          </p:spPr>
          <p:txBody>
            <a:bodyPr vert="horz" wrap="square" lIns="91440" tIns="45720" rIns="91440" bIns="45720" rtlCol="0">
              <a:spAutoFit/>
            </a:bodyPr>
            <a:lstStyle/>
            <a:p>
              <a:pPr algn="ctr"/>
              <a:r>
                <a:rPr lang="en-US" dirty="0" smtClean="0">
                  <a:solidFill>
                    <a:schemeClr val="bg1"/>
                  </a:solidFill>
                  <a:cs typeface="Arial" panose="020B0604020202020204" pitchFamily="34" charset="0"/>
                </a:rPr>
                <a:t>A leader in data analytics </a:t>
              </a:r>
              <a:br>
                <a:rPr lang="en-US" dirty="0" smtClean="0">
                  <a:solidFill>
                    <a:schemeClr val="bg1"/>
                  </a:solidFill>
                  <a:cs typeface="Arial" panose="020B0604020202020204" pitchFamily="34" charset="0"/>
                </a:rPr>
              </a:br>
              <a:r>
                <a:rPr lang="en-US" dirty="0" smtClean="0">
                  <a:solidFill>
                    <a:schemeClr val="bg1"/>
                  </a:solidFill>
                  <a:cs typeface="Arial" panose="020B0604020202020204" pitchFamily="34" charset="0"/>
                </a:rPr>
                <a:t>technology patents</a:t>
              </a:r>
            </a:p>
            <a:p>
              <a:pPr algn="ctr"/>
              <a:endParaRPr lang="en-US" sz="1400" dirty="0" smtClean="0">
                <a:solidFill>
                  <a:schemeClr val="bg1"/>
                </a:solidFill>
                <a:latin typeface="Arial" panose="020B0604020202020204" pitchFamily="34" charset="0"/>
                <a:cs typeface="Arial" panose="020B0604020202020204" pitchFamily="34" charset="0"/>
              </a:endParaRPr>
            </a:p>
            <a:p>
              <a:pPr algn="ctr"/>
              <a:r>
                <a:rPr lang="en-US" sz="2800" b="1" dirty="0" smtClean="0">
                  <a:solidFill>
                    <a:schemeClr val="bg1"/>
                  </a:solidFill>
                  <a:latin typeface="Arial" panose="020B0604020202020204" pitchFamily="34" charset="0"/>
                  <a:cs typeface="Arial" panose="020B0604020202020204" pitchFamily="34" charset="0"/>
                </a:rPr>
                <a:t>2800+ pending</a:t>
              </a:r>
              <a:endParaRPr lang="en-US" sz="2800" dirty="0">
                <a:solidFill>
                  <a:schemeClr val="bg1"/>
                </a:solidFill>
                <a:latin typeface="Arial" panose="020B0604020202020204" pitchFamily="34" charset="0"/>
                <a:cs typeface="Arial" panose="020B0604020202020204" pitchFamily="34" charset="0"/>
              </a:endParaRPr>
            </a:p>
          </p:txBody>
        </p:sp>
        <p:sp>
          <p:nvSpPr>
            <p:cNvPr id="22" name="Text Placeholder 5"/>
            <p:cNvSpPr txBox="1">
              <a:spLocks/>
            </p:cNvSpPr>
            <p:nvPr/>
          </p:nvSpPr>
          <p:spPr>
            <a:xfrm>
              <a:off x="275569" y="2887936"/>
              <a:ext cx="3962926" cy="369332"/>
            </a:xfrm>
            <a:prstGeom prst="rect">
              <a:avLst/>
            </a:prstGeom>
          </p:spPr>
          <p:txBody>
            <a:bodyPr vert="horz" wrap="square" lIns="91440" tIns="45720" rIns="91440" bIns="45720" rtlCol="0" anchor="t">
              <a:spAutoFit/>
            </a:bodyPr>
            <a:lstStyle>
              <a:lvl1pPr marL="0" indent="0" algn="l" defTabSz="914400" rtl="0" eaLnBrk="1" latinLnBrk="0" hangingPunct="1">
                <a:lnSpc>
                  <a:spcPct val="100000"/>
                </a:lnSpc>
                <a:spcBef>
                  <a:spcPts val="1200"/>
                </a:spcBef>
                <a:spcAft>
                  <a:spcPts val="600"/>
                </a:spcAft>
                <a:buClr>
                  <a:schemeClr val="accent2"/>
                </a:buClr>
                <a:buFont typeface="Wingdings" charset="2"/>
                <a:buNone/>
                <a:defRPr lang="en-US" sz="1800" b="0" kern="1200" cap="all" baseline="0">
                  <a:solidFill>
                    <a:srgbClr val="6D6E71"/>
                  </a:solidFill>
                  <a:latin typeface="+mj-lt"/>
                  <a:ea typeface="+mn-ea"/>
                  <a:cs typeface="+mn-cs"/>
                </a:defRPr>
              </a:lvl1pPr>
              <a:lvl2pPr marL="457200" indent="0" algn="l" defTabSz="914400" rtl="0" eaLnBrk="1" latinLnBrk="0" hangingPunct="1">
                <a:lnSpc>
                  <a:spcPct val="95000"/>
                </a:lnSpc>
                <a:spcBef>
                  <a:spcPct val="20000"/>
                </a:spcBef>
                <a:spcAft>
                  <a:spcPts val="800"/>
                </a:spcAft>
                <a:buFontTx/>
                <a:buNone/>
                <a:defRPr lang="en-US" sz="2000" b="1" kern="1200">
                  <a:solidFill>
                    <a:schemeClr val="tx1"/>
                  </a:solidFill>
                  <a:latin typeface="+mn-lt"/>
                  <a:ea typeface="+mn-ea"/>
                  <a:cs typeface="+mn-cs"/>
                </a:defRPr>
              </a:lvl2pPr>
              <a:lvl3pPr marL="914400" indent="0" algn="l" defTabSz="914400" rtl="0" eaLnBrk="1" latinLnBrk="0" hangingPunct="1">
                <a:lnSpc>
                  <a:spcPct val="95000"/>
                </a:lnSpc>
                <a:spcBef>
                  <a:spcPts val="0"/>
                </a:spcBef>
                <a:spcAft>
                  <a:spcPts val="800"/>
                </a:spcAft>
                <a:buFontTx/>
                <a:buNone/>
                <a:defRPr lang="en-US" sz="1800" b="1" kern="1200">
                  <a:solidFill>
                    <a:schemeClr val="tx1"/>
                  </a:solidFill>
                  <a:latin typeface="+mn-lt"/>
                  <a:ea typeface="+mn-ea"/>
                  <a:cs typeface="+mn-cs"/>
                </a:defRPr>
              </a:lvl3pPr>
              <a:lvl4pPr marL="1371600" indent="0" algn="l" defTabSz="914400" rtl="0" eaLnBrk="1" latinLnBrk="0" hangingPunct="1">
                <a:lnSpc>
                  <a:spcPct val="95000"/>
                </a:lnSpc>
                <a:spcBef>
                  <a:spcPts val="0"/>
                </a:spcBef>
                <a:spcAft>
                  <a:spcPts val="800"/>
                </a:spcAft>
                <a:buFontTx/>
                <a:buNone/>
                <a:defRPr lang="en-US" sz="1600" b="1" kern="1200">
                  <a:solidFill>
                    <a:schemeClr val="tx1"/>
                  </a:solidFill>
                  <a:latin typeface="+mn-lt"/>
                  <a:ea typeface="+mn-ea"/>
                  <a:cs typeface="+mn-cs"/>
                </a:defRPr>
              </a:lvl4pPr>
              <a:lvl5pPr marL="1828800" indent="0" algn="l" defTabSz="914400" rtl="0" eaLnBrk="1" latinLnBrk="0" hangingPunct="1">
                <a:lnSpc>
                  <a:spcPct val="95000"/>
                </a:lnSpc>
                <a:spcBef>
                  <a:spcPts val="0"/>
                </a:spcBef>
                <a:spcAft>
                  <a:spcPts val="800"/>
                </a:spcAft>
                <a:buFontTx/>
                <a:buNone/>
                <a:defRPr lang="en-US"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en-US" b="1" dirty="0" smtClean="0">
                  <a:solidFill>
                    <a:schemeClr val="accent4">
                      <a:lumMod val="20000"/>
                      <a:lumOff val="80000"/>
                    </a:schemeClr>
                  </a:solidFill>
                  <a:latin typeface="Arial" panose="020B0604020202020204" pitchFamily="34" charset="0"/>
                  <a:cs typeface="Arial" panose="020B0604020202020204" pitchFamily="34" charset="0"/>
                </a:rPr>
                <a:t>HITACHI PATENTS</a:t>
              </a:r>
              <a:endParaRPr lang="en-US" b="1" dirty="0">
                <a:solidFill>
                  <a:schemeClr val="accent4">
                    <a:lumMod val="20000"/>
                    <a:lumOff val="80000"/>
                  </a:schemeClr>
                </a:solidFill>
                <a:latin typeface="Arial" panose="020B0604020202020204" pitchFamily="34" charset="0"/>
                <a:cs typeface="Arial" panose="020B0604020202020204" pitchFamily="34" charset="0"/>
              </a:endParaRPr>
            </a:p>
          </p:txBody>
        </p:sp>
      </p:grpSp>
      <p:grpSp>
        <p:nvGrpSpPr>
          <p:cNvPr id="7" name="Group 6"/>
          <p:cNvGrpSpPr/>
          <p:nvPr/>
        </p:nvGrpSpPr>
        <p:grpSpPr>
          <a:xfrm>
            <a:off x="4654820" y="1013437"/>
            <a:ext cx="4231324" cy="3928189"/>
            <a:chOff x="4752516" y="1013437"/>
            <a:chExt cx="4231324" cy="3928189"/>
          </a:xfrm>
        </p:grpSpPr>
        <p:sp>
          <p:nvSpPr>
            <p:cNvPr id="25" name="Rectangle 24"/>
            <p:cNvSpPr/>
            <p:nvPr/>
          </p:nvSpPr>
          <p:spPr>
            <a:xfrm>
              <a:off x="4752516" y="1013437"/>
              <a:ext cx="4231324" cy="3928189"/>
            </a:xfrm>
            <a:prstGeom prst="rect">
              <a:avLst/>
            </a:prstGeom>
            <a:solidFill>
              <a:schemeClr val="accent1">
                <a:lumMod val="60000"/>
                <a:lumOff val="4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23" name="Text Placeholder 5"/>
            <p:cNvSpPr txBox="1">
              <a:spLocks/>
            </p:cNvSpPr>
            <p:nvPr/>
          </p:nvSpPr>
          <p:spPr>
            <a:xfrm>
              <a:off x="4773760" y="1113249"/>
              <a:ext cx="4188837" cy="369332"/>
            </a:xfrm>
            <a:prstGeom prst="rect">
              <a:avLst/>
            </a:prstGeom>
          </p:spPr>
          <p:txBody>
            <a:bodyPr vert="horz" wrap="square" lIns="91440" tIns="45720" rIns="91440" bIns="45720" rtlCol="0" anchor="t">
              <a:spAutoFit/>
            </a:bodyPr>
            <a:lstStyle>
              <a:lvl1pPr marL="0" indent="0" algn="l" defTabSz="914400" rtl="0" eaLnBrk="1" latinLnBrk="0" hangingPunct="1">
                <a:lnSpc>
                  <a:spcPct val="100000"/>
                </a:lnSpc>
                <a:spcBef>
                  <a:spcPts val="1200"/>
                </a:spcBef>
                <a:spcAft>
                  <a:spcPts val="600"/>
                </a:spcAft>
                <a:buClr>
                  <a:schemeClr val="accent2"/>
                </a:buClr>
                <a:buFont typeface="Wingdings" charset="2"/>
                <a:buNone/>
                <a:defRPr lang="en-US" sz="1800" b="0" kern="1200" cap="all" baseline="0">
                  <a:solidFill>
                    <a:srgbClr val="6D6E71"/>
                  </a:solidFill>
                  <a:latin typeface="+mj-lt"/>
                  <a:ea typeface="+mn-ea"/>
                  <a:cs typeface="+mn-cs"/>
                </a:defRPr>
              </a:lvl1pPr>
              <a:lvl2pPr marL="457200" indent="0" algn="l" defTabSz="914400" rtl="0" eaLnBrk="1" latinLnBrk="0" hangingPunct="1">
                <a:lnSpc>
                  <a:spcPct val="95000"/>
                </a:lnSpc>
                <a:spcBef>
                  <a:spcPct val="20000"/>
                </a:spcBef>
                <a:spcAft>
                  <a:spcPts val="800"/>
                </a:spcAft>
                <a:buFontTx/>
                <a:buNone/>
                <a:defRPr lang="en-US" sz="2000" b="1" kern="1200">
                  <a:solidFill>
                    <a:schemeClr val="tx1"/>
                  </a:solidFill>
                  <a:latin typeface="+mn-lt"/>
                  <a:ea typeface="+mn-ea"/>
                  <a:cs typeface="+mn-cs"/>
                </a:defRPr>
              </a:lvl2pPr>
              <a:lvl3pPr marL="914400" indent="0" algn="l" defTabSz="914400" rtl="0" eaLnBrk="1" latinLnBrk="0" hangingPunct="1">
                <a:lnSpc>
                  <a:spcPct val="95000"/>
                </a:lnSpc>
                <a:spcBef>
                  <a:spcPts val="0"/>
                </a:spcBef>
                <a:spcAft>
                  <a:spcPts val="800"/>
                </a:spcAft>
                <a:buFontTx/>
                <a:buNone/>
                <a:defRPr lang="en-US" sz="1800" b="1" kern="1200">
                  <a:solidFill>
                    <a:schemeClr val="tx1"/>
                  </a:solidFill>
                  <a:latin typeface="+mn-lt"/>
                  <a:ea typeface="+mn-ea"/>
                  <a:cs typeface="+mn-cs"/>
                </a:defRPr>
              </a:lvl3pPr>
              <a:lvl4pPr marL="1371600" indent="0" algn="l" defTabSz="914400" rtl="0" eaLnBrk="1" latinLnBrk="0" hangingPunct="1">
                <a:lnSpc>
                  <a:spcPct val="95000"/>
                </a:lnSpc>
                <a:spcBef>
                  <a:spcPts val="0"/>
                </a:spcBef>
                <a:spcAft>
                  <a:spcPts val="800"/>
                </a:spcAft>
                <a:buFontTx/>
                <a:buNone/>
                <a:defRPr lang="en-US" sz="1600" b="1" kern="1200">
                  <a:solidFill>
                    <a:schemeClr val="tx1"/>
                  </a:solidFill>
                  <a:latin typeface="+mn-lt"/>
                  <a:ea typeface="+mn-ea"/>
                  <a:cs typeface="+mn-cs"/>
                </a:defRPr>
              </a:lvl4pPr>
              <a:lvl5pPr marL="1828800" indent="0" algn="l" defTabSz="914400" rtl="0" eaLnBrk="1" latinLnBrk="0" hangingPunct="1">
                <a:lnSpc>
                  <a:spcPct val="95000"/>
                </a:lnSpc>
                <a:spcBef>
                  <a:spcPts val="0"/>
                </a:spcBef>
                <a:spcAft>
                  <a:spcPts val="800"/>
                </a:spcAft>
                <a:buFontTx/>
                <a:buNone/>
                <a:defRPr lang="en-US"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en-US" b="1" dirty="0" smtClean="0">
                  <a:solidFill>
                    <a:schemeClr val="accent4">
                      <a:lumMod val="20000"/>
                      <a:lumOff val="80000"/>
                    </a:schemeClr>
                  </a:solidFill>
                  <a:latin typeface="Arial" panose="020B0604020202020204" pitchFamily="34" charset="0"/>
                  <a:cs typeface="Arial" panose="020B0604020202020204" pitchFamily="34" charset="0"/>
                </a:rPr>
                <a:t>People AND experience</a:t>
              </a:r>
              <a:endParaRPr lang="en-US" b="1" dirty="0">
                <a:solidFill>
                  <a:schemeClr val="accent4">
                    <a:lumMod val="20000"/>
                    <a:lumOff val="80000"/>
                  </a:schemeClr>
                </a:solidFill>
                <a:latin typeface="Arial" panose="020B0604020202020204" pitchFamily="34" charset="0"/>
                <a:cs typeface="Arial" panose="020B0604020202020204" pitchFamily="34" charset="0"/>
              </a:endParaRPr>
            </a:p>
          </p:txBody>
        </p:sp>
        <p:sp>
          <p:nvSpPr>
            <p:cNvPr id="24" name="Content Placeholder 6"/>
            <p:cNvSpPr txBox="1">
              <a:spLocks/>
            </p:cNvSpPr>
            <p:nvPr/>
          </p:nvSpPr>
          <p:spPr>
            <a:xfrm>
              <a:off x="4773760" y="1456554"/>
              <a:ext cx="4188837" cy="3046988"/>
            </a:xfrm>
            <a:prstGeom prst="rect">
              <a:avLst/>
            </a:prstGeom>
          </p:spPr>
          <p:txBody>
            <a:bodyPr vert="horz" wrap="square" lIns="91440" tIns="45720" rIns="91440" bIns="45720" rtlCol="0">
              <a:spAutoFit/>
            </a:bodyPr>
            <a:lstStyle/>
            <a:p>
              <a:pPr algn="ctr"/>
              <a:r>
                <a:rPr lang="en-US" sz="3200" b="1" dirty="0">
                  <a:solidFill>
                    <a:srgbClr val="FFFFFF"/>
                  </a:solidFill>
                  <a:latin typeface="Arial" panose="020B0604020202020204" pitchFamily="34" charset="0"/>
                  <a:cs typeface="Arial" panose="020B0604020202020204" pitchFamily="34" charset="0"/>
                </a:rPr>
                <a:t>$1B</a:t>
              </a:r>
              <a:r>
                <a:rPr lang="en-US" sz="1400" dirty="0">
                  <a:solidFill>
                    <a:srgbClr val="FFFFFF"/>
                  </a:solidFill>
                  <a:latin typeface="Arial" panose="020B0604020202020204" pitchFamily="34" charset="0"/>
                  <a:cs typeface="Arial" panose="020B0604020202020204" pitchFamily="34" charset="0"/>
                </a:rPr>
                <a:t/>
              </a:r>
              <a:br>
                <a:rPr lang="en-US" sz="1400" dirty="0">
                  <a:solidFill>
                    <a:srgbClr val="FFFFFF"/>
                  </a:solidFill>
                  <a:latin typeface="Arial" panose="020B0604020202020204" pitchFamily="34" charset="0"/>
                  <a:cs typeface="Arial" panose="020B0604020202020204" pitchFamily="34" charset="0"/>
                </a:rPr>
              </a:br>
              <a:r>
                <a:rPr lang="en-US" sz="1600" dirty="0" smtClean="0">
                  <a:solidFill>
                    <a:srgbClr val="FFFFFF"/>
                  </a:solidFill>
                  <a:latin typeface="Arial" panose="020B0604020202020204" pitchFamily="34" charset="0"/>
                  <a:cs typeface="Arial" panose="020B0604020202020204" pitchFamily="34" charset="0"/>
                </a:rPr>
                <a:t>IoT</a:t>
              </a:r>
              <a:r>
                <a:rPr lang="en-US" sz="1600" dirty="0">
                  <a:solidFill>
                    <a:srgbClr val="FFFFFF"/>
                  </a:solidFill>
                  <a:latin typeface="Arial" panose="020B0604020202020204" pitchFamily="34" charset="0"/>
                  <a:cs typeface="Arial" panose="020B0604020202020204" pitchFamily="34" charset="0"/>
                </a:rPr>
                <a:t> </a:t>
              </a:r>
              <a:r>
                <a:rPr lang="en-US" sz="1600" dirty="0" smtClean="0">
                  <a:solidFill>
                    <a:srgbClr val="FFFFFF"/>
                  </a:solidFill>
                  <a:latin typeface="Arial" panose="020B0604020202020204" pitchFamily="34" charset="0"/>
                  <a:cs typeface="Arial" panose="020B0604020202020204" pitchFamily="34" charset="0"/>
                </a:rPr>
                <a:t>and </a:t>
              </a:r>
              <a:r>
                <a:rPr lang="en-US" sz="1600" dirty="0">
                  <a:solidFill>
                    <a:srgbClr val="FFFFFF"/>
                  </a:solidFill>
                  <a:latin typeface="Arial" panose="020B0604020202020204" pitchFamily="34" charset="0"/>
                  <a:cs typeface="Arial" panose="020B0604020202020204" pitchFamily="34" charset="0"/>
                </a:rPr>
                <a:t>b</a:t>
              </a:r>
              <a:r>
                <a:rPr lang="en-US" sz="1600" dirty="0" smtClean="0">
                  <a:solidFill>
                    <a:srgbClr val="FFFFFF"/>
                  </a:solidFill>
                  <a:latin typeface="Arial" panose="020B0604020202020204" pitchFamily="34" charset="0"/>
                  <a:cs typeface="Arial" panose="020B0604020202020204" pitchFamily="34" charset="0"/>
                </a:rPr>
                <a:t>ig </a:t>
              </a:r>
              <a:r>
                <a:rPr lang="en-US" sz="1600" dirty="0">
                  <a:solidFill>
                    <a:srgbClr val="FFFFFF"/>
                  </a:solidFill>
                  <a:latin typeface="Arial" panose="020B0604020202020204" pitchFamily="34" charset="0"/>
                  <a:cs typeface="Arial" panose="020B0604020202020204" pitchFamily="34" charset="0"/>
                </a:rPr>
                <a:t>d</a:t>
              </a:r>
              <a:r>
                <a:rPr lang="en-US" sz="1600" dirty="0" smtClean="0">
                  <a:solidFill>
                    <a:srgbClr val="FFFFFF"/>
                  </a:solidFill>
                  <a:latin typeface="Arial" panose="020B0604020202020204" pitchFamily="34" charset="0"/>
                  <a:cs typeface="Arial" panose="020B0604020202020204" pitchFamily="34" charset="0"/>
                </a:rPr>
                <a:t>ata R&amp;D</a:t>
              </a:r>
            </a:p>
            <a:p>
              <a:pPr algn="ctr"/>
              <a:endParaRPr lang="en-US" sz="1600" dirty="0">
                <a:solidFill>
                  <a:srgbClr val="FFFFFF"/>
                </a:solidFill>
                <a:latin typeface="Arial" panose="020B0604020202020204" pitchFamily="34" charset="0"/>
                <a:cs typeface="Arial" panose="020B0604020202020204" pitchFamily="34" charset="0"/>
              </a:endParaRPr>
            </a:p>
            <a:p>
              <a:pPr algn="ctr"/>
              <a:r>
                <a:rPr lang="en-US" sz="1600" dirty="0">
                  <a:solidFill>
                    <a:srgbClr val="FFFFFF"/>
                  </a:solidFill>
                  <a:latin typeface="Arial" panose="020B0604020202020204" pitchFamily="34" charset="0"/>
                  <a:cs typeface="Arial" panose="020B0604020202020204" pitchFamily="34" charset="0"/>
                </a:rPr>
                <a:t>500+ </a:t>
              </a:r>
              <a:r>
                <a:rPr lang="en-US" sz="1600" dirty="0" smtClean="0">
                  <a:solidFill>
                    <a:srgbClr val="FFFFFF"/>
                  </a:solidFill>
                  <a:latin typeface="Arial" panose="020B0604020202020204" pitchFamily="34" charset="0"/>
                  <a:cs typeface="Arial" panose="020B0604020202020204" pitchFamily="34" charset="0"/>
                </a:rPr>
                <a:t>data scientists and </a:t>
              </a:r>
              <a:br>
                <a:rPr lang="en-US" sz="1600" dirty="0" smtClean="0">
                  <a:solidFill>
                    <a:srgbClr val="FFFFFF"/>
                  </a:solidFill>
                  <a:latin typeface="Arial" panose="020B0604020202020204" pitchFamily="34" charset="0"/>
                  <a:cs typeface="Arial" panose="020B0604020202020204" pitchFamily="34" charset="0"/>
                </a:rPr>
              </a:br>
              <a:r>
                <a:rPr lang="en-US" sz="1600" dirty="0" smtClean="0">
                  <a:solidFill>
                    <a:srgbClr val="FFFFFF"/>
                  </a:solidFill>
                  <a:latin typeface="Arial" panose="020B0604020202020204" pitchFamily="34" charset="0"/>
                  <a:cs typeface="Arial" panose="020B0604020202020204" pitchFamily="34" charset="0"/>
                </a:rPr>
                <a:t>researchers </a:t>
              </a:r>
              <a:r>
                <a:rPr lang="en-US" sz="1600" dirty="0">
                  <a:solidFill>
                    <a:srgbClr val="FFFFFF"/>
                  </a:solidFill>
                  <a:latin typeface="Arial" panose="020B0604020202020204" pitchFamily="34" charset="0"/>
                  <a:cs typeface="Arial" panose="020B0604020202020204" pitchFamily="34" charset="0"/>
                </a:rPr>
                <a:t>worldwide</a:t>
              </a:r>
            </a:p>
            <a:p>
              <a:pPr algn="ctr"/>
              <a:endParaRPr lang="en-US" sz="1600" dirty="0">
                <a:solidFill>
                  <a:srgbClr val="FFFFFF"/>
                </a:solidFill>
                <a:latin typeface="Arial" panose="020B0604020202020204" pitchFamily="34" charset="0"/>
                <a:cs typeface="Arial" panose="020B0604020202020204" pitchFamily="34" charset="0"/>
              </a:endParaRPr>
            </a:p>
            <a:p>
              <a:pPr algn="ctr"/>
              <a:r>
                <a:rPr lang="en-US" sz="1600" dirty="0" smtClean="0">
                  <a:solidFill>
                    <a:srgbClr val="FFFFFF"/>
                  </a:solidFill>
                  <a:latin typeface="Arial" panose="020B0604020202020204" pitchFamily="34" charset="0"/>
                  <a:cs typeface="Arial" panose="020B0604020202020204" pitchFamily="34" charset="0"/>
                </a:rPr>
                <a:t>600+ employees in the</a:t>
              </a:r>
            </a:p>
            <a:p>
              <a:pPr algn="ctr"/>
              <a:r>
                <a:rPr lang="en-US" sz="1600" dirty="0" smtClean="0">
                  <a:solidFill>
                    <a:srgbClr val="FFFFFF"/>
                  </a:solidFill>
                  <a:latin typeface="Arial" panose="020B0604020202020204" pitchFamily="34" charset="0"/>
                  <a:cs typeface="Arial" panose="020B0604020202020204" pitchFamily="34" charset="0"/>
                </a:rPr>
                <a:t>Social Innovation Business Unit</a:t>
              </a:r>
            </a:p>
            <a:p>
              <a:pPr algn="ctr"/>
              <a:endParaRPr lang="en-US" sz="1600" dirty="0">
                <a:solidFill>
                  <a:srgbClr val="FFFFFF"/>
                </a:solidFill>
                <a:latin typeface="Arial" panose="020B0604020202020204" pitchFamily="34" charset="0"/>
                <a:cs typeface="Arial" panose="020B0604020202020204" pitchFamily="34" charset="0"/>
              </a:endParaRPr>
            </a:p>
            <a:p>
              <a:pPr algn="ctr"/>
              <a:r>
                <a:rPr lang="en-US" sz="1600" dirty="0" smtClean="0">
                  <a:solidFill>
                    <a:srgbClr val="FFFFFF"/>
                  </a:solidFill>
                  <a:latin typeface="Arial" panose="020B0604020202020204" pitchFamily="34" charset="0"/>
                  <a:cs typeface="Arial" panose="020B0604020202020204" pitchFamily="34" charset="0"/>
                </a:rPr>
                <a:t>75+ resources in Hitachi Live Insight </a:t>
              </a:r>
              <a:br>
                <a:rPr lang="en-US" sz="1600" dirty="0" smtClean="0">
                  <a:solidFill>
                    <a:srgbClr val="FFFFFF"/>
                  </a:solidFill>
                  <a:latin typeface="Arial" panose="020B0604020202020204" pitchFamily="34" charset="0"/>
                  <a:cs typeface="Arial" panose="020B0604020202020204" pitchFamily="34" charset="0"/>
                </a:rPr>
              </a:br>
              <a:r>
                <a:rPr lang="en-US" sz="1600" dirty="0" smtClean="0">
                  <a:solidFill>
                    <a:srgbClr val="FFFFFF"/>
                  </a:solidFill>
                  <a:latin typeface="Arial" panose="020B0604020202020204" pitchFamily="34" charset="0"/>
                  <a:cs typeface="Arial" panose="020B0604020202020204" pitchFamily="34" charset="0"/>
                </a:rPr>
                <a:t>Center of Excellence</a:t>
              </a:r>
              <a:endParaRPr lang="en-US" sz="1600" dirty="0">
                <a:solidFill>
                  <a:srgbClr val="FFFFFF"/>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689134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a:xfrm>
            <a:off x="4" y="872068"/>
            <a:ext cx="9145189" cy="4271432"/>
          </a:xfrm>
          <a:prstGeom prst="rect">
            <a:avLst/>
          </a:prstGeom>
          <a:gradFill>
            <a:gsLst>
              <a:gs pos="0">
                <a:schemeClr val="accent3">
                  <a:lumMod val="40000"/>
                  <a:lumOff val="60000"/>
                </a:schemeClr>
              </a:gs>
              <a:gs pos="53000">
                <a:schemeClr val="accent4">
                  <a:lumMod val="75000"/>
                </a:schemeClr>
              </a:gs>
              <a:gs pos="100000">
                <a:schemeClr val="accent4">
                  <a:shade val="94000"/>
                  <a:satMod val="135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solidFill>
                <a:prstClr val="white"/>
              </a:solidFill>
            </a:endParaRPr>
          </a:p>
        </p:txBody>
      </p:sp>
      <p:pic>
        <p:nvPicPr>
          <p:cNvPr id="40" name="Picture 3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6662" y="1032212"/>
            <a:ext cx="1045191" cy="1658632"/>
          </a:xfrm>
          <a:prstGeom prst="rect">
            <a:avLst/>
          </a:prstGeom>
        </p:spPr>
      </p:pic>
      <p:sp>
        <p:nvSpPr>
          <p:cNvPr id="2" name="Title 1"/>
          <p:cNvSpPr>
            <a:spLocks noGrp="1"/>
          </p:cNvSpPr>
          <p:nvPr>
            <p:ph type="title"/>
          </p:nvPr>
        </p:nvSpPr>
        <p:spPr>
          <a:xfrm>
            <a:off x="264160" y="53113"/>
            <a:ext cx="7423340" cy="732441"/>
          </a:xfrm>
        </p:spPr>
        <p:txBody>
          <a:bodyPr/>
          <a:lstStyle/>
          <a:p>
            <a:r>
              <a:rPr lang="en-US" dirty="0" smtClean="0"/>
              <a:t>Hitachi R&amp;D</a:t>
            </a:r>
            <a:endParaRPr lang="en-US" dirty="0"/>
          </a:p>
        </p:txBody>
      </p:sp>
      <p:sp>
        <p:nvSpPr>
          <p:cNvPr id="8" name="TextBox 7"/>
          <p:cNvSpPr txBox="1"/>
          <p:nvPr/>
        </p:nvSpPr>
        <p:spPr>
          <a:xfrm>
            <a:off x="1650999" y="2191663"/>
            <a:ext cx="5881077" cy="1938377"/>
          </a:xfrm>
          <a:prstGeom prst="rect">
            <a:avLst/>
          </a:prstGeom>
          <a:solidFill>
            <a:schemeClr val="accent1">
              <a:lumMod val="60000"/>
              <a:lumOff val="40000"/>
              <a:alpha val="39000"/>
            </a:schemeClr>
          </a:solidFill>
        </p:spPr>
        <p:style>
          <a:lnRef idx="1">
            <a:schemeClr val="accent3"/>
          </a:lnRef>
          <a:fillRef idx="3">
            <a:schemeClr val="accent3"/>
          </a:fillRef>
          <a:effectRef idx="2">
            <a:schemeClr val="accent3"/>
          </a:effectRef>
          <a:fontRef idx="minor">
            <a:schemeClr val="lt1"/>
          </a:fontRef>
        </p:style>
        <p:txBody>
          <a:bodyPr wrap="square" rtlCol="0">
            <a:noAutofit/>
          </a:bodyPr>
          <a:lstStyle/>
          <a:p>
            <a:pPr algn="ctr">
              <a:lnSpc>
                <a:spcPct val="120000"/>
              </a:lnSpc>
            </a:pPr>
            <a:endParaRPr lang="en-US" sz="2000" dirty="0">
              <a:solidFill>
                <a:schemeClr val="tx1">
                  <a:lumMod val="50000"/>
                </a:schemeClr>
              </a:solidFill>
            </a:endParaRPr>
          </a:p>
          <a:p>
            <a:pPr algn="ctr">
              <a:lnSpc>
                <a:spcPct val="120000"/>
              </a:lnSpc>
            </a:pPr>
            <a:endParaRPr lang="en-US" sz="2000" dirty="0" smtClean="0">
              <a:solidFill>
                <a:srgbClr val="FFFFFF"/>
              </a:solidFill>
            </a:endParaRPr>
          </a:p>
          <a:p>
            <a:pPr algn="ctr">
              <a:lnSpc>
                <a:spcPct val="120000"/>
              </a:lnSpc>
            </a:pPr>
            <a:r>
              <a:rPr lang="en-US" sz="2000" dirty="0" smtClean="0">
                <a:solidFill>
                  <a:srgbClr val="FFFFFF"/>
                </a:solidFill>
              </a:rPr>
              <a:t>2100+ Labs Researchers Worldwide</a:t>
            </a:r>
          </a:p>
        </p:txBody>
      </p:sp>
      <p:grpSp>
        <p:nvGrpSpPr>
          <p:cNvPr id="34" name="Group 33"/>
          <p:cNvGrpSpPr/>
          <p:nvPr/>
        </p:nvGrpSpPr>
        <p:grpSpPr>
          <a:xfrm>
            <a:off x="2368663" y="3941073"/>
            <a:ext cx="1707712" cy="1166320"/>
            <a:chOff x="6632235" y="1016831"/>
            <a:chExt cx="1707712" cy="1166320"/>
          </a:xfrm>
        </p:grpSpPr>
        <p:pic>
          <p:nvPicPr>
            <p:cNvPr id="21"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632235" y="1016831"/>
              <a:ext cx="1707712" cy="960120"/>
            </a:xfrm>
            <a:prstGeom prst="rect">
              <a:avLst/>
            </a:prstGeom>
            <a:noFill/>
            <a:ln w="19050" cmpd="sng">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2" name="Rectangle 21"/>
            <p:cNvSpPr/>
            <p:nvPr/>
          </p:nvSpPr>
          <p:spPr>
            <a:xfrm>
              <a:off x="6632235" y="1976951"/>
              <a:ext cx="1707712" cy="206200"/>
            </a:xfrm>
            <a:prstGeom prst="rect">
              <a:avLst/>
            </a:prstGeom>
            <a:solidFill>
              <a:schemeClr val="tx1">
                <a:lumMod val="50000"/>
              </a:schemeClr>
            </a:solidFill>
            <a:ln w="19050" cmpd="sng">
              <a:solidFill>
                <a:srgbClr val="4141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latin typeface="+mj-lt"/>
                </a:rPr>
                <a:t>Mining Optimization</a:t>
              </a:r>
            </a:p>
          </p:txBody>
        </p:sp>
      </p:grpSp>
      <p:grpSp>
        <p:nvGrpSpPr>
          <p:cNvPr id="37" name="Group 36"/>
          <p:cNvGrpSpPr/>
          <p:nvPr/>
        </p:nvGrpSpPr>
        <p:grpSpPr>
          <a:xfrm>
            <a:off x="4500245" y="990289"/>
            <a:ext cx="1716357" cy="1440940"/>
            <a:chOff x="4510665" y="908506"/>
            <a:chExt cx="1707712" cy="1433682"/>
          </a:xfrm>
        </p:grpSpPr>
        <p:pic>
          <p:nvPicPr>
            <p:cNvPr id="20" name="Picture 1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10665" y="908506"/>
              <a:ext cx="1707712" cy="1274645"/>
            </a:xfrm>
            <a:prstGeom prst="rect">
              <a:avLst/>
            </a:prstGeom>
            <a:ln>
              <a:solidFill>
                <a:srgbClr val="414141"/>
              </a:solidFill>
            </a:ln>
          </p:spPr>
        </p:pic>
        <p:sp>
          <p:nvSpPr>
            <p:cNvPr id="23" name="Rectangle 22"/>
            <p:cNvSpPr/>
            <p:nvPr/>
          </p:nvSpPr>
          <p:spPr>
            <a:xfrm>
              <a:off x="4510665" y="2135988"/>
              <a:ext cx="1707712" cy="206200"/>
            </a:xfrm>
            <a:prstGeom prst="rect">
              <a:avLst/>
            </a:prstGeom>
            <a:solidFill>
              <a:schemeClr val="tx1">
                <a:lumMod val="50000"/>
              </a:schemeClr>
            </a:solidFill>
            <a:ln>
              <a:solidFill>
                <a:srgbClr val="4141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latin typeface="+mj-lt"/>
                </a:rPr>
                <a:t>Power Grid Optimization</a:t>
              </a:r>
            </a:p>
          </p:txBody>
        </p:sp>
      </p:grpSp>
      <p:grpSp>
        <p:nvGrpSpPr>
          <p:cNvPr id="38" name="Group 37"/>
          <p:cNvGrpSpPr/>
          <p:nvPr/>
        </p:nvGrpSpPr>
        <p:grpSpPr>
          <a:xfrm>
            <a:off x="2989759" y="1018880"/>
            <a:ext cx="1264194" cy="1412349"/>
            <a:chOff x="3089975" y="944262"/>
            <a:chExt cx="1290172" cy="1486968"/>
          </a:xfrm>
        </p:grpSpPr>
        <p:pic>
          <p:nvPicPr>
            <p:cNvPr id="14" name="Picture 1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089975" y="944262"/>
              <a:ext cx="1290172" cy="1296176"/>
            </a:xfrm>
            <a:prstGeom prst="rect">
              <a:avLst/>
            </a:prstGeom>
          </p:spPr>
        </p:pic>
        <p:sp>
          <p:nvSpPr>
            <p:cNvPr id="24" name="Rectangle 23"/>
            <p:cNvSpPr/>
            <p:nvPr/>
          </p:nvSpPr>
          <p:spPr>
            <a:xfrm>
              <a:off x="3089975" y="2225030"/>
              <a:ext cx="1290172" cy="2062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latin typeface="+mj-lt"/>
                </a:rPr>
                <a:t>Image Search</a:t>
              </a:r>
            </a:p>
          </p:txBody>
        </p:sp>
      </p:grpSp>
      <p:grpSp>
        <p:nvGrpSpPr>
          <p:cNvPr id="39" name="Group 38"/>
          <p:cNvGrpSpPr/>
          <p:nvPr/>
        </p:nvGrpSpPr>
        <p:grpSpPr>
          <a:xfrm>
            <a:off x="1492146" y="1028829"/>
            <a:ext cx="1221484" cy="1402400"/>
            <a:chOff x="1610075" y="986372"/>
            <a:chExt cx="1290172" cy="1481261"/>
          </a:xfrm>
        </p:grpSpPr>
        <p:pic>
          <p:nvPicPr>
            <p:cNvPr id="17" name="Picture 16"/>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610075" y="986372"/>
              <a:ext cx="1290172" cy="1302362"/>
            </a:xfrm>
            <a:prstGeom prst="rect">
              <a:avLst/>
            </a:prstGeom>
            <a:noFill/>
            <a:ln w="9525">
              <a:noFill/>
              <a:miter lim="800000"/>
              <a:headEnd/>
              <a:tailEnd/>
            </a:ln>
          </p:spPr>
        </p:pic>
        <p:sp>
          <p:nvSpPr>
            <p:cNvPr id="25" name="Rectangle 24"/>
            <p:cNvSpPr/>
            <p:nvPr/>
          </p:nvSpPr>
          <p:spPr>
            <a:xfrm>
              <a:off x="1610075" y="2261433"/>
              <a:ext cx="1290172" cy="2062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latin typeface="+mj-lt"/>
                </a:rPr>
                <a:t>Traffic Analysis</a:t>
              </a:r>
            </a:p>
          </p:txBody>
        </p:sp>
      </p:grpSp>
      <p:grpSp>
        <p:nvGrpSpPr>
          <p:cNvPr id="44" name="Group 43"/>
          <p:cNvGrpSpPr/>
          <p:nvPr/>
        </p:nvGrpSpPr>
        <p:grpSpPr>
          <a:xfrm>
            <a:off x="6227816" y="3602591"/>
            <a:ext cx="1459684" cy="1323929"/>
            <a:chOff x="4681647" y="3693605"/>
            <a:chExt cx="1439272" cy="1305415"/>
          </a:xfrm>
        </p:grpSpPr>
        <p:pic>
          <p:nvPicPr>
            <p:cNvPr id="19" name="図 22"/>
            <p:cNvPicPr>
              <a:picLocks noChangeAspect="1"/>
            </p:cNvPicPr>
            <p:nvPr/>
          </p:nvPicPr>
          <p:blipFill>
            <a:blip r:embed="rId8" cstate="email">
              <a:lum bright="10000"/>
              <a:extLst>
                <a:ext uri="{28A0092B-C50C-407E-A947-70E740481C1C}">
                  <a14:useLocalDpi xmlns:a14="http://schemas.microsoft.com/office/drawing/2010/main"/>
                </a:ext>
              </a:extLst>
            </a:blip>
            <a:srcRect/>
            <a:stretch>
              <a:fillRect/>
            </a:stretch>
          </p:blipFill>
          <p:spPr>
            <a:xfrm>
              <a:off x="4681647" y="3693605"/>
              <a:ext cx="1439272" cy="1298071"/>
            </a:xfrm>
            <a:prstGeom prst="rect">
              <a:avLst/>
            </a:prstGeom>
            <a:ln>
              <a:noFill/>
            </a:ln>
            <a:effectLst>
              <a:outerShdw blurRad="292100" dist="139700" dir="2700000" algn="tl" rotWithShape="0">
                <a:srgbClr val="333333">
                  <a:alpha val="65000"/>
                </a:srgbClr>
              </a:outerShdw>
            </a:effectLst>
          </p:spPr>
        </p:pic>
        <p:sp>
          <p:nvSpPr>
            <p:cNvPr id="26" name="Rectangle 25"/>
            <p:cNvSpPr/>
            <p:nvPr/>
          </p:nvSpPr>
          <p:spPr>
            <a:xfrm>
              <a:off x="4681647" y="4792820"/>
              <a:ext cx="1439272" cy="2062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latin typeface="+mj-lt"/>
                </a:rPr>
                <a:t>Augmented Reality</a:t>
              </a:r>
            </a:p>
          </p:txBody>
        </p:sp>
      </p:grpSp>
      <p:grpSp>
        <p:nvGrpSpPr>
          <p:cNvPr id="43" name="Group 42"/>
          <p:cNvGrpSpPr/>
          <p:nvPr/>
        </p:nvGrpSpPr>
        <p:grpSpPr>
          <a:xfrm>
            <a:off x="4500245" y="3941073"/>
            <a:ext cx="1353339" cy="1166320"/>
            <a:chOff x="2777037" y="3832700"/>
            <a:chExt cx="1353339" cy="1166320"/>
          </a:xfrm>
        </p:grpSpPr>
        <p:pic>
          <p:nvPicPr>
            <p:cNvPr id="6" name="Picture 5" descr="SFS.png"/>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2777037" y="3832700"/>
              <a:ext cx="1353339" cy="970044"/>
            </a:xfrm>
            <a:prstGeom prst="rect">
              <a:avLst/>
            </a:prstGeom>
            <a:ln w="19050" cmpd="sng">
              <a:solidFill>
                <a:srgbClr val="414141"/>
              </a:solidFill>
            </a:ln>
          </p:spPr>
        </p:pic>
        <p:sp>
          <p:nvSpPr>
            <p:cNvPr id="27" name="Rectangle 26"/>
            <p:cNvSpPr/>
            <p:nvPr/>
          </p:nvSpPr>
          <p:spPr>
            <a:xfrm>
              <a:off x="2777037" y="4792820"/>
              <a:ext cx="1347832" cy="206200"/>
            </a:xfrm>
            <a:prstGeom prst="rect">
              <a:avLst/>
            </a:prstGeom>
            <a:solidFill>
              <a:schemeClr val="tx1">
                <a:lumMod val="50000"/>
              </a:schemeClr>
            </a:solidFill>
            <a:ln w="19050" cmpd="sng">
              <a:solidFill>
                <a:srgbClr val="4141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latin typeface="+mj-lt"/>
                </a:rPr>
                <a:t>Facial Recognition</a:t>
              </a:r>
            </a:p>
          </p:txBody>
        </p:sp>
      </p:grpSp>
      <p:grpSp>
        <p:nvGrpSpPr>
          <p:cNvPr id="42" name="Group 41"/>
          <p:cNvGrpSpPr/>
          <p:nvPr/>
        </p:nvGrpSpPr>
        <p:grpSpPr>
          <a:xfrm>
            <a:off x="166469" y="2864809"/>
            <a:ext cx="1756321" cy="1028252"/>
            <a:chOff x="392449" y="3964252"/>
            <a:chExt cx="1847626" cy="1081707"/>
          </a:xfrm>
        </p:grpSpPr>
        <p:pic>
          <p:nvPicPr>
            <p:cNvPr id="18" name="Picture 3" descr="C:\Users\AFARAHAT\Pictures\Tab2.pn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92449" y="3964252"/>
              <a:ext cx="1847626" cy="1081707"/>
            </a:xfrm>
            <a:prstGeom prst="rect">
              <a:avLst/>
            </a:prstGeom>
            <a:noFill/>
            <a:ln w="19050" cmpd="sng">
              <a:solidFill>
                <a:srgbClr val="414141"/>
              </a:solidFill>
            </a:ln>
            <a:extLst>
              <a:ext uri="{909E8E84-426E-40dd-AFC4-6F175D3DCCD1}">
                <a14:hiddenFill xmlns:a14="http://schemas.microsoft.com/office/drawing/2010/main">
                  <a:solidFill>
                    <a:srgbClr val="FFFFFF"/>
                  </a:solidFill>
                </a14:hiddenFill>
              </a:ext>
            </a:extLst>
          </p:spPr>
        </p:pic>
        <p:sp>
          <p:nvSpPr>
            <p:cNvPr id="28" name="Rectangle 27"/>
            <p:cNvSpPr/>
            <p:nvPr/>
          </p:nvSpPr>
          <p:spPr>
            <a:xfrm>
              <a:off x="396859" y="4842120"/>
              <a:ext cx="1843215" cy="203839"/>
            </a:xfrm>
            <a:prstGeom prst="rect">
              <a:avLst/>
            </a:prstGeom>
            <a:solidFill>
              <a:schemeClr val="tx1">
                <a:lumMod val="50000"/>
              </a:schemeClr>
            </a:solidFill>
            <a:ln w="19050" cmpd="sng">
              <a:solidFill>
                <a:srgbClr val="4141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latin typeface="+mj-lt"/>
                </a:rPr>
                <a:t>Oil </a:t>
              </a:r>
              <a:r>
                <a:rPr lang="en-US" sz="1100" dirty="0">
                  <a:latin typeface="+mj-lt"/>
                </a:rPr>
                <a:t>F</a:t>
              </a:r>
              <a:r>
                <a:rPr lang="en-US" sz="1100" dirty="0" smtClean="0">
                  <a:latin typeface="+mj-lt"/>
                </a:rPr>
                <a:t>ield </a:t>
              </a:r>
              <a:r>
                <a:rPr lang="en-US" sz="1100" dirty="0">
                  <a:latin typeface="+mj-lt"/>
                </a:rPr>
                <a:t>A</a:t>
              </a:r>
              <a:r>
                <a:rPr lang="en-US" sz="1100" dirty="0" smtClean="0">
                  <a:latin typeface="+mj-lt"/>
                </a:rPr>
                <a:t>nalysis</a:t>
              </a:r>
            </a:p>
          </p:txBody>
        </p:sp>
      </p:grpSp>
      <p:sp>
        <p:nvSpPr>
          <p:cNvPr id="29" name="Rectangle 28"/>
          <p:cNvSpPr/>
          <p:nvPr/>
        </p:nvSpPr>
        <p:spPr>
          <a:xfrm>
            <a:off x="236662" y="2550909"/>
            <a:ext cx="1045192" cy="206200"/>
          </a:xfrm>
          <a:prstGeom prst="rect">
            <a:avLst/>
          </a:prstGeom>
          <a:solidFill>
            <a:schemeClr val="tx1">
              <a:lumMod val="50000"/>
            </a:schemeClr>
          </a:solidFill>
          <a:ln w="1905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latin typeface="+mj-lt"/>
              </a:rPr>
              <a:t>Robotics</a:t>
            </a:r>
          </a:p>
        </p:txBody>
      </p:sp>
      <p:grpSp>
        <p:nvGrpSpPr>
          <p:cNvPr id="41" name="Group 40"/>
          <p:cNvGrpSpPr/>
          <p:nvPr/>
        </p:nvGrpSpPr>
        <p:grpSpPr>
          <a:xfrm>
            <a:off x="7302989" y="2502049"/>
            <a:ext cx="1517820" cy="979307"/>
            <a:chOff x="392449" y="2790690"/>
            <a:chExt cx="1615926" cy="1088949"/>
          </a:xfrm>
        </p:grpSpPr>
        <p:pic>
          <p:nvPicPr>
            <p:cNvPr id="7" name="Picture 6" descr="layout.png"/>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396860" y="2790690"/>
              <a:ext cx="1611515" cy="1084772"/>
            </a:xfrm>
            <a:prstGeom prst="rect">
              <a:avLst/>
            </a:prstGeom>
          </p:spPr>
        </p:pic>
        <p:sp>
          <p:nvSpPr>
            <p:cNvPr id="32" name="Rectangle 31"/>
            <p:cNvSpPr/>
            <p:nvPr/>
          </p:nvSpPr>
          <p:spPr>
            <a:xfrm>
              <a:off x="392449" y="3664742"/>
              <a:ext cx="1615926" cy="214897"/>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latin typeface="+mj-lt"/>
                </a:rPr>
                <a:t>People Flow Analysis</a:t>
              </a:r>
            </a:p>
          </p:txBody>
        </p:sp>
      </p:grpSp>
      <p:grpSp>
        <p:nvGrpSpPr>
          <p:cNvPr id="36" name="Group 35"/>
          <p:cNvGrpSpPr/>
          <p:nvPr/>
        </p:nvGrpSpPr>
        <p:grpSpPr>
          <a:xfrm>
            <a:off x="155304" y="3989029"/>
            <a:ext cx="2106492" cy="1075446"/>
            <a:chOff x="6289391" y="3879639"/>
            <a:chExt cx="2106492" cy="1075446"/>
          </a:xfrm>
        </p:grpSpPr>
        <p:grpSp>
          <p:nvGrpSpPr>
            <p:cNvPr id="9" name="Group 8"/>
            <p:cNvGrpSpPr/>
            <p:nvPr/>
          </p:nvGrpSpPr>
          <p:grpSpPr>
            <a:xfrm>
              <a:off x="6289391" y="3879639"/>
              <a:ext cx="2106492" cy="988644"/>
              <a:chOff x="5257635" y="817305"/>
              <a:chExt cx="3886200" cy="1823918"/>
            </a:xfrm>
          </p:grpSpPr>
          <p:pic>
            <p:nvPicPr>
              <p:cNvPr id="10" name="Picture 2"/>
              <p:cNvPicPr>
                <a:picLocks noChangeAspect="1" noChangeArrowheads="1"/>
              </p:cNvPicPr>
              <p:nvPr/>
            </p:nvPicPr>
            <p:blipFill rotWithShape="1">
              <a:blip r:embed="rId12" cstate="email">
                <a:extLst>
                  <a:ext uri="{28A0092B-C50C-407E-A947-70E740481C1C}">
                    <a14:useLocalDpi xmlns:a14="http://schemas.microsoft.com/office/drawing/2010/main"/>
                  </a:ext>
                </a:extLst>
              </a:blip>
              <a:srcRect/>
              <a:stretch/>
            </p:blipFill>
            <p:spPr bwMode="auto">
              <a:xfrm>
                <a:off x="5257635" y="817305"/>
                <a:ext cx="3886200" cy="1823918"/>
              </a:xfrm>
              <a:prstGeom prst="rect">
                <a:avLst/>
              </a:prstGeom>
              <a:noFill/>
              <a:ln w="19050" cmpd="sng">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1" name="Rectangle 3"/>
              <p:cNvSpPr>
                <a:spLocks noChangeArrowheads="1"/>
              </p:cNvSpPr>
              <p:nvPr/>
            </p:nvSpPr>
            <p:spPr bwMode="auto">
              <a:xfrm>
                <a:off x="7857960" y="1192470"/>
                <a:ext cx="542925" cy="492443"/>
              </a:xfrm>
              <a:prstGeom prst="rect">
                <a:avLst/>
              </a:prstGeom>
              <a:noFill/>
              <a:ln w="19050" cmpd="sng" algn="ctr">
                <a:solidFill>
                  <a:srgbClr val="41414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har char="•"/>
                  <a:defRPr kumimoji="1" sz="3200">
                    <a:solidFill>
                      <a:schemeClr val="tx1"/>
                    </a:solidFill>
                    <a:latin typeface="Tahoma" pitchFamily="34" charset="0"/>
                    <a:ea typeface="ＭＳ Ｐゴシック" pitchFamily="50" charset="-128"/>
                  </a:defRPr>
                </a:lvl1pPr>
                <a:lvl2pPr marL="742950" indent="-285750" eaLnBrk="0" hangingPunct="0">
                  <a:spcBef>
                    <a:spcPct val="20000"/>
                  </a:spcBef>
                  <a:buChar char="–"/>
                  <a:defRPr kumimoji="1" sz="2800">
                    <a:solidFill>
                      <a:schemeClr val="tx1"/>
                    </a:solidFill>
                    <a:latin typeface="Tahoma" pitchFamily="34" charset="0"/>
                    <a:ea typeface="ＭＳ Ｐゴシック" pitchFamily="50" charset="-128"/>
                  </a:defRPr>
                </a:lvl2pPr>
                <a:lvl3pPr marL="1143000" indent="-228600" eaLnBrk="0" hangingPunct="0">
                  <a:spcBef>
                    <a:spcPct val="20000"/>
                  </a:spcBef>
                  <a:buChar char="•"/>
                  <a:defRPr kumimoji="1" sz="2400">
                    <a:solidFill>
                      <a:schemeClr val="tx1"/>
                    </a:solidFill>
                    <a:latin typeface="Tahoma" pitchFamily="34" charset="0"/>
                    <a:ea typeface="ＭＳ Ｐゴシック" pitchFamily="50" charset="-128"/>
                  </a:defRPr>
                </a:lvl3pPr>
                <a:lvl4pPr marL="1600200" indent="-228600" eaLnBrk="0" hangingPunct="0">
                  <a:spcBef>
                    <a:spcPct val="20000"/>
                  </a:spcBef>
                  <a:buChar char="–"/>
                  <a:defRPr kumimoji="1" sz="2000">
                    <a:solidFill>
                      <a:schemeClr val="tx1"/>
                    </a:solidFill>
                    <a:latin typeface="Tahoma" pitchFamily="34" charset="0"/>
                    <a:ea typeface="ＭＳ Ｐゴシック" pitchFamily="50" charset="-128"/>
                  </a:defRPr>
                </a:lvl4pPr>
                <a:lvl5pPr marL="2057400" indent="-228600" eaLnBrk="0" hangingPunct="0">
                  <a:spcBef>
                    <a:spcPct val="20000"/>
                  </a:spcBef>
                  <a:buChar char="»"/>
                  <a:defRPr kumimoji="1" sz="2000">
                    <a:solidFill>
                      <a:schemeClr val="tx1"/>
                    </a:solidFill>
                    <a:latin typeface="Tahoma" pitchFamily="34"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ahoma" pitchFamily="34"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ahoma" pitchFamily="34"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ahoma" pitchFamily="34"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ahoma" pitchFamily="34" charset="0"/>
                    <a:ea typeface="ＭＳ Ｐゴシック" pitchFamily="50" charset="-128"/>
                  </a:defRPr>
                </a:lvl9pPr>
              </a:lstStyle>
              <a:p>
                <a:pPr eaLnBrk="1" hangingPunct="1">
                  <a:spcBef>
                    <a:spcPct val="0"/>
                  </a:spcBef>
                  <a:buFontTx/>
                  <a:buNone/>
                </a:pPr>
                <a:endParaRPr lang="en-US" altLang="en-US" sz="2600" dirty="0">
                  <a:solidFill>
                    <a:schemeClr val="tx2"/>
                  </a:solidFill>
                  <a:latin typeface="HGPｺﾞｼｯｸE" pitchFamily="50" charset="-128"/>
                  <a:ea typeface="HGPｺﾞｼｯｸE" pitchFamily="50" charset="-128"/>
                </a:endParaRPr>
              </a:p>
            </p:txBody>
          </p:sp>
          <p:sp>
            <p:nvSpPr>
              <p:cNvPr id="13" name="Oval 12"/>
              <p:cNvSpPr/>
              <p:nvPr/>
            </p:nvSpPr>
            <p:spPr>
              <a:xfrm>
                <a:off x="7880185" y="1981736"/>
                <a:ext cx="498474" cy="314326"/>
              </a:xfrm>
              <a:prstGeom prst="ellipse">
                <a:avLst/>
              </a:prstGeom>
              <a:noFill/>
              <a:ln w="19050" cmpd="sng">
                <a:solidFill>
                  <a:srgbClr val="4141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grpSp>
        <p:sp>
          <p:nvSpPr>
            <p:cNvPr id="33" name="Rectangle 32"/>
            <p:cNvSpPr/>
            <p:nvPr/>
          </p:nvSpPr>
          <p:spPr>
            <a:xfrm>
              <a:off x="6289391" y="4729155"/>
              <a:ext cx="2106492" cy="225930"/>
            </a:xfrm>
            <a:prstGeom prst="rect">
              <a:avLst/>
            </a:prstGeom>
            <a:solidFill>
              <a:schemeClr val="tx1">
                <a:lumMod val="50000"/>
              </a:schemeClr>
            </a:solidFill>
            <a:ln w="19050" cmpd="sng">
              <a:solidFill>
                <a:srgbClr val="4141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latin typeface="+mj-lt"/>
                </a:rPr>
                <a:t>Object Recognition</a:t>
              </a:r>
            </a:p>
          </p:txBody>
        </p:sp>
      </p:grpSp>
      <p:pic>
        <p:nvPicPr>
          <p:cNvPr id="45" name="Picture 5"/>
          <p:cNvPicPr>
            <a:picLocks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7772921" y="3724776"/>
            <a:ext cx="1083675" cy="677297"/>
          </a:xfrm>
          <a:prstGeom prst="rect">
            <a:avLst/>
          </a:prstGeom>
          <a:noFill/>
          <a:ln w="12700" cmpd="sng">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nvGrpSpPr>
          <p:cNvPr id="15" name="Group 14"/>
          <p:cNvGrpSpPr/>
          <p:nvPr/>
        </p:nvGrpSpPr>
        <p:grpSpPr>
          <a:xfrm>
            <a:off x="6538651" y="983352"/>
            <a:ext cx="1953485" cy="1421231"/>
            <a:chOff x="6414317" y="983352"/>
            <a:chExt cx="1953485" cy="1421231"/>
          </a:xfrm>
        </p:grpSpPr>
        <p:grpSp>
          <p:nvGrpSpPr>
            <p:cNvPr id="35" name="Group 34"/>
            <p:cNvGrpSpPr/>
            <p:nvPr/>
          </p:nvGrpSpPr>
          <p:grpSpPr>
            <a:xfrm>
              <a:off x="6414317" y="992234"/>
              <a:ext cx="1953485" cy="1412349"/>
              <a:chOff x="6327622" y="2219707"/>
              <a:chExt cx="2125988" cy="1537067"/>
            </a:xfrm>
          </p:grpSpPr>
          <p:pic>
            <p:nvPicPr>
              <p:cNvPr id="4" name="Picture 3" descr="biz microscope-2.png"/>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6337437" y="2841122"/>
                <a:ext cx="2116173" cy="915652"/>
              </a:xfrm>
              <a:prstGeom prst="rect">
                <a:avLst/>
              </a:prstGeom>
              <a:ln>
                <a:noFill/>
              </a:ln>
            </p:spPr>
          </p:pic>
          <p:pic>
            <p:nvPicPr>
              <p:cNvPr id="5" name="Picture 4" descr="biz microscope-1.png"/>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6327622" y="2219707"/>
                <a:ext cx="2068261" cy="621415"/>
              </a:xfrm>
              <a:prstGeom prst="rect">
                <a:avLst/>
              </a:prstGeom>
              <a:ln>
                <a:noFill/>
              </a:ln>
            </p:spPr>
          </p:pic>
          <p:sp>
            <p:nvSpPr>
              <p:cNvPr id="31" name="Rectangle 30"/>
              <p:cNvSpPr/>
              <p:nvPr/>
            </p:nvSpPr>
            <p:spPr>
              <a:xfrm>
                <a:off x="6346508" y="3524105"/>
                <a:ext cx="2058446" cy="22593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latin typeface="+mj-lt"/>
                  </a:rPr>
                  <a:t>Human Behavior  </a:t>
                </a:r>
                <a:r>
                  <a:rPr lang="en-US" sz="1100" dirty="0">
                    <a:latin typeface="+mj-lt"/>
                  </a:rPr>
                  <a:t>A</a:t>
                </a:r>
                <a:r>
                  <a:rPr lang="en-US" sz="1100" dirty="0" smtClean="0">
                    <a:latin typeface="+mj-lt"/>
                  </a:rPr>
                  <a:t>nalysis</a:t>
                </a:r>
              </a:p>
            </p:txBody>
          </p:sp>
        </p:grpSp>
        <p:sp>
          <p:nvSpPr>
            <p:cNvPr id="12" name="Rectangle 11"/>
            <p:cNvSpPr/>
            <p:nvPr/>
          </p:nvSpPr>
          <p:spPr>
            <a:xfrm>
              <a:off x="6414317" y="983352"/>
              <a:ext cx="1908777" cy="14061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grpSp>
    </p:spTree>
    <p:extLst>
      <p:ext uri="{BB962C8B-B14F-4D97-AF65-F5344CB8AC3E}">
        <p14:creationId xmlns:p14="http://schemas.microsoft.com/office/powerpoint/2010/main" val="208233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3126353" y="1206329"/>
            <a:ext cx="1366441" cy="1857396"/>
            <a:chOff x="3132811" y="1611388"/>
            <a:chExt cx="1366441" cy="1857396"/>
          </a:xfrm>
        </p:grpSpPr>
        <p:sp>
          <p:nvSpPr>
            <p:cNvPr id="11" name="Rectangle 10"/>
            <p:cNvSpPr/>
            <p:nvPr/>
          </p:nvSpPr>
          <p:spPr>
            <a:xfrm flipH="1">
              <a:off x="3137889" y="1611388"/>
              <a:ext cx="1361363" cy="1844249"/>
            </a:xfrm>
            <a:prstGeom prst="rect">
              <a:avLst/>
            </a:prstGeom>
            <a:ln/>
          </p:spPr>
          <p:style>
            <a:lnRef idx="1">
              <a:schemeClr val="accent3"/>
            </a:lnRef>
            <a:fillRef idx="3">
              <a:schemeClr val="accent3"/>
            </a:fillRef>
            <a:effectRef idx="2">
              <a:schemeClr val="accent3"/>
            </a:effectRef>
            <a:fontRef idx="minor">
              <a:schemeClr val="lt1"/>
            </a:fontRef>
          </p:style>
          <p:txBody>
            <a:bodyPr lIns="327721" tIns="163860" rIns="327721" bIns="163860" rtlCol="0" anchor="t"/>
            <a:lstStyle/>
            <a:p>
              <a:pPr algn="ctr"/>
              <a:endParaRPr lang="en-US" sz="1500" b="1" dirty="0"/>
            </a:p>
          </p:txBody>
        </p:sp>
        <p:pic>
          <p:nvPicPr>
            <p:cNvPr id="4" name="Picture 3"/>
            <p:cNvPicPr>
              <a:picLocks noChangeAspect="1"/>
            </p:cNvPicPr>
            <p:nvPr/>
          </p:nvPicPr>
          <p:blipFill rotWithShape="1">
            <a:blip r:embed="rId3" cstate="email">
              <a:alphaModFix amt="47000"/>
              <a:extLst>
                <a:ext uri="{28A0092B-C50C-407E-A947-70E740481C1C}">
                  <a14:useLocalDpi xmlns:a14="http://schemas.microsoft.com/office/drawing/2010/main"/>
                </a:ext>
              </a:extLst>
            </a:blip>
            <a:srcRect/>
            <a:stretch/>
          </p:blipFill>
          <p:spPr>
            <a:xfrm flipH="1">
              <a:off x="3139647" y="1611388"/>
              <a:ext cx="1357846" cy="1857396"/>
            </a:xfrm>
            <a:prstGeom prst="rect">
              <a:avLst/>
            </a:prstGeom>
          </p:spPr>
        </p:pic>
        <p:sp>
          <p:nvSpPr>
            <p:cNvPr id="13" name="Rectangle 12"/>
            <p:cNvSpPr/>
            <p:nvPr/>
          </p:nvSpPr>
          <p:spPr>
            <a:xfrm flipH="1">
              <a:off x="3132811" y="1611458"/>
              <a:ext cx="1359983" cy="1830365"/>
            </a:xfrm>
            <a:prstGeom prst="rect">
              <a:avLst/>
            </a:prstGeom>
            <a:noFill/>
            <a:ln>
              <a:noFill/>
            </a:ln>
          </p:spPr>
          <p:style>
            <a:lnRef idx="1">
              <a:schemeClr val="accent4"/>
            </a:lnRef>
            <a:fillRef idx="3">
              <a:schemeClr val="accent4"/>
            </a:fillRef>
            <a:effectRef idx="2">
              <a:schemeClr val="accent4"/>
            </a:effectRef>
            <a:fontRef idx="minor">
              <a:schemeClr val="lt1"/>
            </a:fontRef>
          </p:style>
          <p:txBody>
            <a:bodyPr lIns="0" tIns="163860" rIns="0" bIns="163860" rtlCol="0" anchor="t"/>
            <a:lstStyle/>
            <a:p>
              <a:pPr algn="ctr"/>
              <a:r>
                <a:rPr lang="en-US" sz="1500" b="1" dirty="0"/>
                <a:t>HEALTHCARE</a:t>
              </a:r>
            </a:p>
          </p:txBody>
        </p:sp>
      </p:grpSp>
      <p:grpSp>
        <p:nvGrpSpPr>
          <p:cNvPr id="14" name="Group 13"/>
          <p:cNvGrpSpPr/>
          <p:nvPr/>
        </p:nvGrpSpPr>
        <p:grpSpPr>
          <a:xfrm>
            <a:off x="4394089" y="1207855"/>
            <a:ext cx="1843090" cy="1854059"/>
            <a:chOff x="15445298" y="1"/>
            <a:chExt cx="6202871" cy="6238975"/>
          </a:xfrm>
        </p:grpSpPr>
        <p:sp>
          <p:nvSpPr>
            <p:cNvPr id="15" name="Rectangle 14"/>
            <p:cNvSpPr/>
            <p:nvPr/>
          </p:nvSpPr>
          <p:spPr>
            <a:xfrm flipH="1">
              <a:off x="16237857" y="1"/>
              <a:ext cx="4614606" cy="6234947"/>
            </a:xfrm>
            <a:prstGeom prst="rect">
              <a:avLst/>
            </a:prstGeom>
            <a:ln/>
          </p:spPr>
          <p:style>
            <a:lnRef idx="1">
              <a:schemeClr val="accent4"/>
            </a:lnRef>
            <a:fillRef idx="3">
              <a:schemeClr val="accent4"/>
            </a:fillRef>
            <a:effectRef idx="2">
              <a:schemeClr val="accent4"/>
            </a:effectRef>
            <a:fontRef idx="minor">
              <a:schemeClr val="lt1"/>
            </a:fontRef>
          </p:style>
          <p:txBody>
            <a:bodyPr lIns="327721" tIns="163860" rIns="327721" bIns="163860" rtlCol="0" anchor="t"/>
            <a:lstStyle/>
            <a:p>
              <a:pPr algn="ctr"/>
              <a:endParaRPr lang="en-US" sz="1500" b="1" dirty="0"/>
            </a:p>
          </p:txBody>
        </p:sp>
        <p:pic>
          <p:nvPicPr>
            <p:cNvPr id="16" name="Picture 15" descr="iStock_000021632815_high_150.jpg"/>
            <p:cNvPicPr>
              <a:picLocks noChangeAspect="1"/>
            </p:cNvPicPr>
            <p:nvPr/>
          </p:nvPicPr>
          <p:blipFill rotWithShape="1">
            <a:blip r:embed="rId4" cstate="email">
              <a:alphaModFix amt="40000"/>
              <a:extLst>
                <a:ext uri="{28A0092B-C50C-407E-A947-70E740481C1C}">
                  <a14:useLocalDpi xmlns:a14="http://schemas.microsoft.com/office/drawing/2010/main"/>
                </a:ext>
              </a:extLst>
            </a:blip>
            <a:srcRect/>
            <a:stretch/>
          </p:blipFill>
          <p:spPr>
            <a:xfrm>
              <a:off x="16237857" y="1"/>
              <a:ext cx="4624010" cy="6238975"/>
            </a:xfrm>
            <a:prstGeom prst="rect">
              <a:avLst/>
            </a:prstGeom>
          </p:spPr>
        </p:pic>
        <p:sp>
          <p:nvSpPr>
            <p:cNvPr id="17" name="Rectangle 16"/>
            <p:cNvSpPr/>
            <p:nvPr/>
          </p:nvSpPr>
          <p:spPr>
            <a:xfrm flipH="1">
              <a:off x="15445298" y="33866"/>
              <a:ext cx="6202871" cy="6159243"/>
            </a:xfrm>
            <a:prstGeom prst="rect">
              <a:avLst/>
            </a:prstGeom>
            <a:noFill/>
            <a:ln>
              <a:noFill/>
            </a:ln>
          </p:spPr>
          <p:style>
            <a:lnRef idx="1">
              <a:schemeClr val="accent4"/>
            </a:lnRef>
            <a:fillRef idx="3">
              <a:schemeClr val="accent4"/>
            </a:fillRef>
            <a:effectRef idx="2">
              <a:schemeClr val="accent4"/>
            </a:effectRef>
            <a:fontRef idx="minor">
              <a:schemeClr val="lt1"/>
            </a:fontRef>
          </p:style>
          <p:txBody>
            <a:bodyPr lIns="327721" tIns="163860" rIns="327721" bIns="163860" rtlCol="0" anchor="t"/>
            <a:lstStyle/>
            <a:p>
              <a:pPr algn="ctr"/>
              <a:r>
                <a:rPr lang="en-US" sz="1500" b="1" dirty="0" smtClean="0"/>
                <a:t>I.T. </a:t>
              </a:r>
              <a:r>
                <a:rPr lang="en-US" sz="1500" b="1" dirty="0"/>
                <a:t>ANALYTICS</a:t>
              </a:r>
            </a:p>
          </p:txBody>
        </p:sp>
      </p:grpSp>
      <p:grpSp>
        <p:nvGrpSpPr>
          <p:cNvPr id="29" name="Group 28"/>
          <p:cNvGrpSpPr/>
          <p:nvPr/>
        </p:nvGrpSpPr>
        <p:grpSpPr>
          <a:xfrm>
            <a:off x="7561212" y="1198999"/>
            <a:ext cx="1485452" cy="1849266"/>
            <a:chOff x="30550114" y="-9045"/>
            <a:chExt cx="4999248" cy="6222843"/>
          </a:xfrm>
        </p:grpSpPr>
        <p:sp>
          <p:nvSpPr>
            <p:cNvPr id="30" name="Rectangle 29"/>
            <p:cNvSpPr/>
            <p:nvPr/>
          </p:nvSpPr>
          <p:spPr>
            <a:xfrm flipH="1">
              <a:off x="30674960" y="17807"/>
              <a:ext cx="4611337" cy="6193164"/>
            </a:xfrm>
            <a:prstGeom prst="rect">
              <a:avLst/>
            </a:prstGeom>
            <a:ln>
              <a:noFill/>
            </a:ln>
          </p:spPr>
          <p:style>
            <a:lnRef idx="1">
              <a:schemeClr val="accent4"/>
            </a:lnRef>
            <a:fillRef idx="3">
              <a:schemeClr val="accent4"/>
            </a:fillRef>
            <a:effectRef idx="2">
              <a:schemeClr val="accent4"/>
            </a:effectRef>
            <a:fontRef idx="minor">
              <a:schemeClr val="lt1"/>
            </a:fontRef>
          </p:style>
          <p:txBody>
            <a:bodyPr lIns="327721" tIns="163860" rIns="327721" bIns="163860" rtlCol="0" anchor="t"/>
            <a:lstStyle/>
            <a:p>
              <a:pPr algn="ctr"/>
              <a:endParaRPr lang="en-US" sz="1500" b="1" dirty="0"/>
            </a:p>
          </p:txBody>
        </p:sp>
        <p:pic>
          <p:nvPicPr>
            <p:cNvPr id="31" name="Picture 30" descr="iStock_000018923599_Full.jpg"/>
            <p:cNvPicPr>
              <a:picLocks/>
            </p:cNvPicPr>
            <p:nvPr/>
          </p:nvPicPr>
          <p:blipFill rotWithShape="1">
            <a:blip r:embed="rId5" cstate="email">
              <a:alphaModFix amt="46000"/>
              <a:extLst>
                <a:ext uri="{28A0092B-C50C-407E-A947-70E740481C1C}">
                  <a14:useLocalDpi xmlns:a14="http://schemas.microsoft.com/office/drawing/2010/main"/>
                </a:ext>
              </a:extLst>
            </a:blip>
            <a:srcRect/>
            <a:stretch/>
          </p:blipFill>
          <p:spPr>
            <a:xfrm>
              <a:off x="30674960" y="-9045"/>
              <a:ext cx="4611337" cy="6222843"/>
            </a:xfrm>
            <a:prstGeom prst="rect">
              <a:avLst/>
            </a:prstGeom>
          </p:spPr>
        </p:pic>
        <p:sp>
          <p:nvSpPr>
            <p:cNvPr id="32" name="Rectangle 31"/>
            <p:cNvSpPr/>
            <p:nvPr/>
          </p:nvSpPr>
          <p:spPr>
            <a:xfrm flipH="1">
              <a:off x="30550114" y="-1"/>
              <a:ext cx="4999248" cy="6159244"/>
            </a:xfrm>
            <a:prstGeom prst="rect">
              <a:avLst/>
            </a:prstGeom>
            <a:noFill/>
            <a:ln>
              <a:noFill/>
            </a:ln>
          </p:spPr>
          <p:style>
            <a:lnRef idx="1">
              <a:schemeClr val="accent4"/>
            </a:lnRef>
            <a:fillRef idx="3">
              <a:schemeClr val="accent4"/>
            </a:fillRef>
            <a:effectRef idx="2">
              <a:schemeClr val="accent4"/>
            </a:effectRef>
            <a:fontRef idx="minor">
              <a:schemeClr val="lt1"/>
            </a:fontRef>
          </p:style>
          <p:txBody>
            <a:bodyPr lIns="91440" tIns="163860" rIns="91440" bIns="163860" rtlCol="0" anchor="t"/>
            <a:lstStyle/>
            <a:p>
              <a:pPr algn="ctr"/>
              <a:r>
                <a:rPr lang="en-US" sz="1500" b="1" dirty="0" smtClean="0"/>
                <a:t>INTELLIGENT VEHICLE</a:t>
              </a:r>
              <a:endParaRPr lang="en-US" sz="1500" b="1" dirty="0"/>
            </a:p>
          </p:txBody>
        </p:sp>
      </p:grpSp>
      <p:sp>
        <p:nvSpPr>
          <p:cNvPr id="2" name="Title 1"/>
          <p:cNvSpPr>
            <a:spLocks noGrp="1"/>
          </p:cNvSpPr>
          <p:nvPr>
            <p:ph type="title"/>
          </p:nvPr>
        </p:nvSpPr>
        <p:spPr/>
        <p:txBody>
          <a:bodyPr/>
          <a:lstStyle/>
          <a:p>
            <a:r>
              <a:rPr lang="en-US" dirty="0" smtClean="0"/>
              <a:t>Delivering Real IoT Solutions</a:t>
            </a:r>
            <a:endParaRPr lang="en-US" dirty="0"/>
          </a:p>
        </p:txBody>
      </p:sp>
      <p:grpSp>
        <p:nvGrpSpPr>
          <p:cNvPr id="35" name="Group 34"/>
          <p:cNvGrpSpPr/>
          <p:nvPr/>
        </p:nvGrpSpPr>
        <p:grpSpPr>
          <a:xfrm>
            <a:off x="136581" y="1206398"/>
            <a:ext cx="1388248" cy="1848129"/>
            <a:chOff x="-2759217" y="3174297"/>
            <a:chExt cx="1388248" cy="1848129"/>
          </a:xfrm>
        </p:grpSpPr>
        <p:sp>
          <p:nvSpPr>
            <p:cNvPr id="19" name="Rectangle 18"/>
            <p:cNvSpPr/>
            <p:nvPr/>
          </p:nvSpPr>
          <p:spPr>
            <a:xfrm flipH="1">
              <a:off x="-2759217" y="3174297"/>
              <a:ext cx="1388248" cy="1832985"/>
            </a:xfrm>
            <a:prstGeom prst="rect">
              <a:avLst/>
            </a:prstGeom>
            <a:ln/>
          </p:spPr>
          <p:style>
            <a:lnRef idx="1">
              <a:schemeClr val="accent3"/>
            </a:lnRef>
            <a:fillRef idx="3">
              <a:schemeClr val="accent3"/>
            </a:fillRef>
            <a:effectRef idx="2">
              <a:schemeClr val="accent3"/>
            </a:effectRef>
            <a:fontRef idx="minor">
              <a:schemeClr val="lt1"/>
            </a:fontRef>
          </p:style>
          <p:txBody>
            <a:bodyPr lIns="327721" tIns="163860" rIns="327721" bIns="163860" rtlCol="0" anchor="t"/>
            <a:lstStyle/>
            <a:p>
              <a:pPr algn="ctr"/>
              <a:endParaRPr lang="en-US" sz="1500" b="1" dirty="0"/>
            </a:p>
          </p:txBody>
        </p:sp>
        <p:pic>
          <p:nvPicPr>
            <p:cNvPr id="33" name="Picture 32"/>
            <p:cNvPicPr>
              <a:picLocks noChangeAspect="1"/>
            </p:cNvPicPr>
            <p:nvPr/>
          </p:nvPicPr>
          <p:blipFill rotWithShape="1">
            <a:blip r:embed="rId6" cstate="email">
              <a:alphaModFix amt="47000"/>
              <a:extLst>
                <a:ext uri="{28A0092B-C50C-407E-A947-70E740481C1C}">
                  <a14:useLocalDpi xmlns:a14="http://schemas.microsoft.com/office/drawing/2010/main"/>
                </a:ext>
              </a:extLst>
            </a:blip>
            <a:srcRect/>
            <a:stretch/>
          </p:blipFill>
          <p:spPr>
            <a:xfrm>
              <a:off x="-2759217" y="3174297"/>
              <a:ext cx="1388248" cy="1848129"/>
            </a:xfrm>
            <a:prstGeom prst="rect">
              <a:avLst/>
            </a:prstGeom>
          </p:spPr>
        </p:pic>
        <p:sp>
          <p:nvSpPr>
            <p:cNvPr id="22" name="Rectangle 21"/>
            <p:cNvSpPr/>
            <p:nvPr/>
          </p:nvSpPr>
          <p:spPr>
            <a:xfrm flipH="1">
              <a:off x="-2745084" y="3174297"/>
              <a:ext cx="1359982" cy="1830366"/>
            </a:xfrm>
            <a:prstGeom prst="rect">
              <a:avLst/>
            </a:prstGeom>
            <a:noFill/>
            <a:ln>
              <a:noFill/>
            </a:ln>
          </p:spPr>
          <p:style>
            <a:lnRef idx="1">
              <a:schemeClr val="accent4"/>
            </a:lnRef>
            <a:fillRef idx="3">
              <a:schemeClr val="accent4"/>
            </a:fillRef>
            <a:effectRef idx="2">
              <a:schemeClr val="accent4"/>
            </a:effectRef>
            <a:fontRef idx="minor">
              <a:schemeClr val="lt1"/>
            </a:fontRef>
          </p:style>
          <p:txBody>
            <a:bodyPr lIns="0" tIns="163860" rIns="0" bIns="163860" rtlCol="0" anchor="t"/>
            <a:lstStyle/>
            <a:p>
              <a:pPr algn="ctr"/>
              <a:r>
                <a:rPr lang="en-US" sz="1500" b="1" dirty="0" smtClean="0"/>
                <a:t>SMART CITY</a:t>
              </a:r>
              <a:endParaRPr lang="en-US" sz="1500" b="1" dirty="0"/>
            </a:p>
          </p:txBody>
        </p:sp>
      </p:grpSp>
      <p:grpSp>
        <p:nvGrpSpPr>
          <p:cNvPr id="45" name="Group 44"/>
          <p:cNvGrpSpPr/>
          <p:nvPr/>
        </p:nvGrpSpPr>
        <p:grpSpPr>
          <a:xfrm>
            <a:off x="1510315" y="1206398"/>
            <a:ext cx="1646241" cy="1836199"/>
            <a:chOff x="2028640" y="3305761"/>
            <a:chExt cx="1646241" cy="1836199"/>
          </a:xfrm>
        </p:grpSpPr>
        <p:sp>
          <p:nvSpPr>
            <p:cNvPr id="7" name="Rectangle 6"/>
            <p:cNvSpPr/>
            <p:nvPr/>
          </p:nvSpPr>
          <p:spPr>
            <a:xfrm flipH="1">
              <a:off x="2171769" y="3308677"/>
              <a:ext cx="1359983" cy="1830366"/>
            </a:xfrm>
            <a:prstGeom prst="rect">
              <a:avLst/>
            </a:prstGeom>
            <a:ln/>
          </p:spPr>
          <p:style>
            <a:lnRef idx="1">
              <a:schemeClr val="accent4"/>
            </a:lnRef>
            <a:fillRef idx="3">
              <a:schemeClr val="accent4"/>
            </a:fillRef>
            <a:effectRef idx="2">
              <a:schemeClr val="accent4"/>
            </a:effectRef>
            <a:fontRef idx="minor">
              <a:schemeClr val="lt1"/>
            </a:fontRef>
          </p:style>
          <p:txBody>
            <a:bodyPr lIns="327721" tIns="163860" rIns="327721" bIns="163860" rtlCol="0" anchor="t"/>
            <a:lstStyle/>
            <a:p>
              <a:pPr algn="ctr"/>
              <a:endParaRPr lang="en-US" sz="1500" b="1" dirty="0"/>
            </a:p>
          </p:txBody>
        </p:sp>
        <p:pic>
          <p:nvPicPr>
            <p:cNvPr id="37" name="Picture 36"/>
            <p:cNvPicPr>
              <a:picLocks noChangeAspect="1"/>
            </p:cNvPicPr>
            <p:nvPr/>
          </p:nvPicPr>
          <p:blipFill rotWithShape="1">
            <a:blip r:embed="rId7" cstate="email">
              <a:alphaModFix amt="40000"/>
              <a:extLst>
                <a:ext uri="{28A0092B-C50C-407E-A947-70E740481C1C}">
                  <a14:useLocalDpi xmlns:a14="http://schemas.microsoft.com/office/drawing/2010/main"/>
                </a:ext>
              </a:extLst>
            </a:blip>
            <a:srcRect/>
            <a:stretch/>
          </p:blipFill>
          <p:spPr>
            <a:xfrm>
              <a:off x="2171769" y="3305761"/>
              <a:ext cx="1359983" cy="1836199"/>
            </a:xfrm>
            <a:prstGeom prst="rect">
              <a:avLst/>
            </a:prstGeom>
          </p:spPr>
        </p:pic>
        <p:sp>
          <p:nvSpPr>
            <p:cNvPr id="9" name="Rectangle 8"/>
            <p:cNvSpPr/>
            <p:nvPr/>
          </p:nvSpPr>
          <p:spPr>
            <a:xfrm flipH="1">
              <a:off x="2028640" y="3308677"/>
              <a:ext cx="1646241" cy="1830366"/>
            </a:xfrm>
            <a:prstGeom prst="rect">
              <a:avLst/>
            </a:prstGeom>
            <a:noFill/>
            <a:ln>
              <a:noFill/>
            </a:ln>
          </p:spPr>
          <p:style>
            <a:lnRef idx="1">
              <a:schemeClr val="accent4"/>
            </a:lnRef>
            <a:fillRef idx="3">
              <a:schemeClr val="accent4"/>
            </a:fillRef>
            <a:effectRef idx="2">
              <a:schemeClr val="accent4"/>
            </a:effectRef>
            <a:fontRef idx="minor">
              <a:schemeClr val="lt1"/>
            </a:fontRef>
          </p:style>
          <p:txBody>
            <a:bodyPr lIns="327721" tIns="163860" rIns="327721" bIns="163860" rtlCol="0" anchor="t"/>
            <a:lstStyle/>
            <a:p>
              <a:pPr algn="ctr"/>
              <a:r>
                <a:rPr lang="en-US" sz="1500" b="1" dirty="0"/>
                <a:t>TELECOM </a:t>
              </a:r>
            </a:p>
          </p:txBody>
        </p:sp>
      </p:grpSp>
      <p:grpSp>
        <p:nvGrpSpPr>
          <p:cNvPr id="46" name="Group 45"/>
          <p:cNvGrpSpPr/>
          <p:nvPr/>
        </p:nvGrpSpPr>
        <p:grpSpPr>
          <a:xfrm>
            <a:off x="6119761" y="1198905"/>
            <a:ext cx="1363159" cy="1841557"/>
            <a:chOff x="6133435" y="1630449"/>
            <a:chExt cx="1363159" cy="1841557"/>
          </a:xfrm>
        </p:grpSpPr>
        <p:sp>
          <p:nvSpPr>
            <p:cNvPr id="24" name="Rectangle 23"/>
            <p:cNvSpPr/>
            <p:nvPr/>
          </p:nvSpPr>
          <p:spPr>
            <a:xfrm flipH="1">
              <a:off x="6136611" y="1632097"/>
              <a:ext cx="1359982" cy="1839111"/>
            </a:xfrm>
            <a:prstGeom prst="rect">
              <a:avLst/>
            </a:prstGeom>
            <a:ln>
              <a:noFill/>
            </a:ln>
          </p:spPr>
          <p:style>
            <a:lnRef idx="1">
              <a:schemeClr val="accent3"/>
            </a:lnRef>
            <a:fillRef idx="3">
              <a:schemeClr val="accent3"/>
            </a:fillRef>
            <a:effectRef idx="2">
              <a:schemeClr val="accent3"/>
            </a:effectRef>
            <a:fontRef idx="minor">
              <a:schemeClr val="lt1"/>
            </a:fontRef>
          </p:style>
          <p:txBody>
            <a:bodyPr lIns="327721" tIns="163860" rIns="327721" bIns="163860" rtlCol="0" anchor="t"/>
            <a:lstStyle/>
            <a:p>
              <a:pPr algn="ctr"/>
              <a:endParaRPr lang="en-US" sz="1500" b="1" dirty="0"/>
            </a:p>
          </p:txBody>
        </p:sp>
        <p:pic>
          <p:nvPicPr>
            <p:cNvPr id="26" name="Picture 25"/>
            <p:cNvPicPr>
              <a:picLocks/>
            </p:cNvPicPr>
            <p:nvPr/>
          </p:nvPicPr>
          <p:blipFill rotWithShape="1">
            <a:blip r:embed="rId8" cstate="email">
              <a:duotone>
                <a:schemeClr val="accent3">
                  <a:shade val="45000"/>
                  <a:satMod val="135000"/>
                </a:schemeClr>
                <a:prstClr val="white"/>
              </a:duotone>
              <a:alphaModFix amt="78000"/>
              <a:extLst>
                <a:ext uri="{28A0092B-C50C-407E-A947-70E740481C1C}">
                  <a14:useLocalDpi xmlns:a14="http://schemas.microsoft.com/office/drawing/2010/main"/>
                </a:ext>
              </a:extLst>
            </a:blip>
            <a:srcRect/>
            <a:stretch/>
          </p:blipFill>
          <p:spPr>
            <a:xfrm>
              <a:off x="6133435" y="1632517"/>
              <a:ext cx="1363158" cy="1839489"/>
            </a:xfrm>
            <a:prstGeom prst="rect">
              <a:avLst/>
            </a:prstGeom>
          </p:spPr>
        </p:pic>
        <p:sp>
          <p:nvSpPr>
            <p:cNvPr id="28" name="Rectangle 27"/>
            <p:cNvSpPr/>
            <p:nvPr/>
          </p:nvSpPr>
          <p:spPr>
            <a:xfrm flipH="1">
              <a:off x="6136611" y="1630449"/>
              <a:ext cx="1359983" cy="1830366"/>
            </a:xfrm>
            <a:prstGeom prst="rect">
              <a:avLst/>
            </a:prstGeom>
            <a:noFill/>
            <a:ln>
              <a:noFill/>
            </a:ln>
          </p:spPr>
          <p:style>
            <a:lnRef idx="1">
              <a:schemeClr val="accent4"/>
            </a:lnRef>
            <a:fillRef idx="3">
              <a:schemeClr val="accent4"/>
            </a:fillRef>
            <a:effectRef idx="2">
              <a:schemeClr val="accent4"/>
            </a:effectRef>
            <a:fontRef idx="minor">
              <a:schemeClr val="lt1"/>
            </a:fontRef>
          </p:style>
          <p:txBody>
            <a:bodyPr lIns="91440" tIns="163860" rIns="91440" bIns="163860" rtlCol="0" anchor="t"/>
            <a:lstStyle/>
            <a:p>
              <a:pPr algn="ctr"/>
              <a:r>
                <a:rPr lang="en-US" sz="1500" b="1" dirty="0"/>
                <a:t>ENERGY</a:t>
              </a:r>
            </a:p>
          </p:txBody>
        </p:sp>
      </p:grpSp>
      <p:grpSp>
        <p:nvGrpSpPr>
          <p:cNvPr id="10" name="Group 9"/>
          <p:cNvGrpSpPr/>
          <p:nvPr/>
        </p:nvGrpSpPr>
        <p:grpSpPr>
          <a:xfrm>
            <a:off x="136580" y="3121175"/>
            <a:ext cx="8831918" cy="868417"/>
            <a:chOff x="143038" y="3376143"/>
            <a:chExt cx="8831918" cy="868417"/>
          </a:xfrm>
        </p:grpSpPr>
        <p:sp>
          <p:nvSpPr>
            <p:cNvPr id="36" name="Rectangle 35"/>
            <p:cNvSpPr/>
            <p:nvPr/>
          </p:nvSpPr>
          <p:spPr>
            <a:xfrm>
              <a:off x="143039" y="3376144"/>
              <a:ext cx="8831917" cy="868416"/>
            </a:xfrm>
            <a:prstGeom prst="rect">
              <a:avLst/>
            </a:prstGeom>
            <a:gradFill>
              <a:gsLst>
                <a:gs pos="0">
                  <a:schemeClr val="tx2">
                    <a:lumMod val="75000"/>
                  </a:schemeClr>
                </a:gs>
                <a:gs pos="80000">
                  <a:schemeClr val="tx2"/>
                </a:gs>
                <a:gs pos="100000">
                  <a:schemeClr val="tx2"/>
                </a:gs>
              </a:gsLst>
            </a:gradFill>
            <a:ln>
              <a:noFill/>
            </a:ln>
          </p:spPr>
          <p:style>
            <a:lnRef idx="1">
              <a:schemeClr val="accent4"/>
            </a:lnRef>
            <a:fillRef idx="3">
              <a:schemeClr val="accent4"/>
            </a:fillRef>
            <a:effectRef idx="2">
              <a:schemeClr val="accent4"/>
            </a:effectRef>
            <a:fontRef idx="minor">
              <a:schemeClr val="lt1"/>
            </a:fontRef>
          </p:style>
          <p:txBody>
            <a:bodyPr wrap="none" lIns="0" tIns="279400" rIns="0" bIns="0" rtlCol="0" anchor="t" anchorCtr="0"/>
            <a:lstStyle/>
            <a:p>
              <a:pPr algn="ctr"/>
              <a:endParaRPr lang="en-US" sz="2400" b="1" dirty="0">
                <a:solidFill>
                  <a:prstClr val="white">
                    <a:lumMod val="85000"/>
                  </a:prstClr>
                </a:solidFill>
              </a:endParaRPr>
            </a:p>
          </p:txBody>
        </p:sp>
        <p:pic>
          <p:nvPicPr>
            <p:cNvPr id="6" name="Picture 5" descr="iStock_000035483288_Large.jpg"/>
            <p:cNvPicPr>
              <a:picLocks noChangeAspect="1"/>
            </p:cNvPicPr>
            <p:nvPr/>
          </p:nvPicPr>
          <p:blipFill rotWithShape="1">
            <a:blip r:embed="rId9" cstate="email">
              <a:alphaModFix amt="72000"/>
              <a:extLst>
                <a:ext uri="{28A0092B-C50C-407E-A947-70E740481C1C}">
                  <a14:useLocalDpi xmlns:a14="http://schemas.microsoft.com/office/drawing/2010/main"/>
                </a:ext>
              </a:extLst>
            </a:blip>
            <a:srcRect/>
            <a:stretch/>
          </p:blipFill>
          <p:spPr>
            <a:xfrm>
              <a:off x="143038" y="3376143"/>
              <a:ext cx="8831917" cy="868417"/>
            </a:xfrm>
            <a:prstGeom prst="rect">
              <a:avLst/>
            </a:prstGeom>
          </p:spPr>
        </p:pic>
        <p:sp>
          <p:nvSpPr>
            <p:cNvPr id="38" name="Rectangle 37"/>
            <p:cNvSpPr/>
            <p:nvPr/>
          </p:nvSpPr>
          <p:spPr>
            <a:xfrm>
              <a:off x="143039" y="3376144"/>
              <a:ext cx="8831917" cy="868416"/>
            </a:xfrm>
            <a:prstGeom prst="rect">
              <a:avLst/>
            </a:prstGeom>
            <a:noFill/>
            <a:ln>
              <a:noFill/>
            </a:ln>
          </p:spPr>
          <p:style>
            <a:lnRef idx="1">
              <a:schemeClr val="accent6"/>
            </a:lnRef>
            <a:fillRef idx="3">
              <a:schemeClr val="accent6"/>
            </a:fillRef>
            <a:effectRef idx="2">
              <a:schemeClr val="accent6"/>
            </a:effectRef>
            <a:fontRef idx="minor">
              <a:schemeClr val="lt1"/>
            </a:fontRef>
          </p:style>
          <p:txBody>
            <a:bodyPr wrap="none" lIns="0" tIns="279400" rIns="0" bIns="274320" rtlCol="0" anchor="ctr" anchorCtr="0"/>
            <a:lstStyle/>
            <a:p>
              <a:pPr algn="ctr"/>
              <a:r>
                <a:rPr lang="en-US" sz="2400" b="1" dirty="0" smtClean="0">
                  <a:solidFill>
                    <a:schemeClr val="bg1"/>
                  </a:solidFill>
                </a:rPr>
                <a:t>PENTAHO</a:t>
              </a:r>
              <a:endParaRPr lang="en-US" sz="2400" b="1" dirty="0">
                <a:solidFill>
                  <a:schemeClr val="bg1"/>
                </a:solidFill>
              </a:endParaRPr>
            </a:p>
          </p:txBody>
        </p:sp>
      </p:grpSp>
      <p:grpSp>
        <p:nvGrpSpPr>
          <p:cNvPr id="12" name="Group 11"/>
          <p:cNvGrpSpPr/>
          <p:nvPr/>
        </p:nvGrpSpPr>
        <p:grpSpPr>
          <a:xfrm>
            <a:off x="136580" y="3999268"/>
            <a:ext cx="8831918" cy="868416"/>
            <a:chOff x="136580" y="3999268"/>
            <a:chExt cx="8831918" cy="868416"/>
          </a:xfrm>
        </p:grpSpPr>
        <p:grpSp>
          <p:nvGrpSpPr>
            <p:cNvPr id="8" name="Group 7"/>
            <p:cNvGrpSpPr/>
            <p:nvPr/>
          </p:nvGrpSpPr>
          <p:grpSpPr>
            <a:xfrm>
              <a:off x="136580" y="4064787"/>
              <a:ext cx="8831918" cy="745293"/>
              <a:chOff x="136580" y="4064787"/>
              <a:chExt cx="8831918" cy="745293"/>
            </a:xfrm>
          </p:grpSpPr>
          <p:pic>
            <p:nvPicPr>
              <p:cNvPr id="5" name="Picture 4" descr="iStock_000045884706_Small.jpg"/>
              <p:cNvPicPr>
                <a:picLocks noChangeAspect="1"/>
              </p:cNvPicPr>
              <p:nvPr/>
            </p:nvPicPr>
            <p:blipFill rotWithShape="1">
              <a:blip r:embed="rId10" cstate="print">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136580" y="4064787"/>
                <a:ext cx="8831918" cy="745293"/>
              </a:xfrm>
              <a:prstGeom prst="rect">
                <a:avLst/>
              </a:prstGeom>
            </p:spPr>
          </p:pic>
          <p:sp>
            <p:nvSpPr>
              <p:cNvPr id="3" name="Rectangle 2"/>
              <p:cNvSpPr/>
              <p:nvPr/>
            </p:nvSpPr>
            <p:spPr>
              <a:xfrm>
                <a:off x="136580" y="4064787"/>
                <a:ext cx="8831917" cy="745293"/>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grpSp>
        <p:sp>
          <p:nvSpPr>
            <p:cNvPr id="39" name="Rectangle 38"/>
            <p:cNvSpPr/>
            <p:nvPr/>
          </p:nvSpPr>
          <p:spPr>
            <a:xfrm>
              <a:off x="136580" y="3999268"/>
              <a:ext cx="8831917" cy="868416"/>
            </a:xfrm>
            <a:prstGeom prst="rect">
              <a:avLst/>
            </a:prstGeom>
            <a:noFill/>
            <a:ln>
              <a:noFill/>
            </a:ln>
          </p:spPr>
          <p:style>
            <a:lnRef idx="1">
              <a:schemeClr val="accent6"/>
            </a:lnRef>
            <a:fillRef idx="3">
              <a:schemeClr val="accent6"/>
            </a:fillRef>
            <a:effectRef idx="2">
              <a:schemeClr val="accent6"/>
            </a:effectRef>
            <a:fontRef idx="minor">
              <a:schemeClr val="lt1"/>
            </a:fontRef>
          </p:style>
          <p:txBody>
            <a:bodyPr wrap="none" lIns="0" tIns="279400" rIns="0" bIns="274320" rtlCol="0" anchor="ctr" anchorCtr="0"/>
            <a:lstStyle/>
            <a:p>
              <a:pPr algn="ctr"/>
              <a:r>
                <a:rPr lang="en-US" sz="2400" b="1" dirty="0" smtClean="0">
                  <a:solidFill>
                    <a:schemeClr val="bg1"/>
                  </a:solidFill>
                </a:rPr>
                <a:t>IoT ANALYTICS PLATFORM</a:t>
              </a:r>
              <a:endParaRPr lang="en-US" sz="2400" b="1" dirty="0">
                <a:solidFill>
                  <a:schemeClr val="bg1"/>
                </a:solidFill>
              </a:endParaRPr>
            </a:p>
          </p:txBody>
        </p:sp>
      </p:grpSp>
    </p:spTree>
    <p:extLst>
      <p:ext uri="{BB962C8B-B14F-4D97-AF65-F5344CB8AC3E}">
        <p14:creationId xmlns:p14="http://schemas.microsoft.com/office/powerpoint/2010/main" val="740238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5"/>
                                        </p:tgtEl>
                                        <p:attrNameLst>
                                          <p:attrName>style.visibility</p:attrName>
                                        </p:attrNameLst>
                                      </p:cBhvr>
                                      <p:to>
                                        <p:strVal val="visible"/>
                                      </p:to>
                                    </p:set>
                                    <p:anim calcmode="lin" valueType="num">
                                      <p:cBhvr additive="base">
                                        <p:cTn id="12" dur="500" fill="hold"/>
                                        <p:tgtEl>
                                          <p:spTgt spid="45"/>
                                        </p:tgtEl>
                                        <p:attrNameLst>
                                          <p:attrName>ppt_x</p:attrName>
                                        </p:attrNameLst>
                                      </p:cBhvr>
                                      <p:tavLst>
                                        <p:tav tm="0">
                                          <p:val>
                                            <p:strVal val="#ppt_x"/>
                                          </p:val>
                                        </p:tav>
                                        <p:tav tm="100000">
                                          <p:val>
                                            <p:strVal val="#ppt_x"/>
                                          </p:val>
                                        </p:tav>
                                      </p:tavLst>
                                    </p:anim>
                                    <p:anim calcmode="lin" valueType="num">
                                      <p:cBhvr additive="base">
                                        <p:cTn id="13" dur="500" fill="hold"/>
                                        <p:tgtEl>
                                          <p:spTgt spid="4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8"/>
                                        </p:tgtEl>
                                        <p:attrNameLst>
                                          <p:attrName>style.visibility</p:attrName>
                                        </p:attrNameLst>
                                      </p:cBhvr>
                                      <p:to>
                                        <p:strVal val="visible"/>
                                      </p:to>
                                    </p:set>
                                    <p:anim calcmode="lin" valueType="num">
                                      <p:cBhvr additive="base">
                                        <p:cTn id="17" dur="500" fill="hold"/>
                                        <p:tgtEl>
                                          <p:spTgt spid="48"/>
                                        </p:tgtEl>
                                        <p:attrNameLst>
                                          <p:attrName>ppt_x</p:attrName>
                                        </p:attrNameLst>
                                      </p:cBhvr>
                                      <p:tavLst>
                                        <p:tav tm="0">
                                          <p:val>
                                            <p:strVal val="#ppt_x"/>
                                          </p:val>
                                        </p:tav>
                                        <p:tav tm="100000">
                                          <p:val>
                                            <p:strVal val="#ppt_x"/>
                                          </p:val>
                                        </p:tav>
                                      </p:tavLst>
                                    </p:anim>
                                    <p:anim calcmode="lin" valueType="num">
                                      <p:cBhvr additive="base">
                                        <p:cTn id="18" dur="500" fill="hold"/>
                                        <p:tgtEl>
                                          <p:spTgt spid="48"/>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ppt_x"/>
                                          </p:val>
                                        </p:tav>
                                        <p:tav tm="100000">
                                          <p:val>
                                            <p:strVal val="#ppt_x"/>
                                          </p:val>
                                        </p:tav>
                                      </p:tavLst>
                                    </p:anim>
                                    <p:anim calcmode="lin" valueType="num">
                                      <p:cBhvr additive="base">
                                        <p:cTn id="23" dur="500" fill="hold"/>
                                        <p:tgtEl>
                                          <p:spTgt spid="14"/>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46"/>
                                        </p:tgtEl>
                                        <p:attrNameLst>
                                          <p:attrName>style.visibility</p:attrName>
                                        </p:attrNameLst>
                                      </p:cBhvr>
                                      <p:to>
                                        <p:strVal val="visible"/>
                                      </p:to>
                                    </p:set>
                                    <p:anim calcmode="lin" valueType="num">
                                      <p:cBhvr additive="base">
                                        <p:cTn id="27" dur="500" fill="hold"/>
                                        <p:tgtEl>
                                          <p:spTgt spid="46"/>
                                        </p:tgtEl>
                                        <p:attrNameLst>
                                          <p:attrName>ppt_x</p:attrName>
                                        </p:attrNameLst>
                                      </p:cBhvr>
                                      <p:tavLst>
                                        <p:tav tm="0">
                                          <p:val>
                                            <p:strVal val="#ppt_x"/>
                                          </p:val>
                                        </p:tav>
                                        <p:tav tm="100000">
                                          <p:val>
                                            <p:strVal val="#ppt_x"/>
                                          </p:val>
                                        </p:tav>
                                      </p:tavLst>
                                    </p:anim>
                                    <p:anim calcmode="lin" valueType="num">
                                      <p:cBhvr additive="base">
                                        <p:cTn id="28" dur="500" fill="hold"/>
                                        <p:tgtEl>
                                          <p:spTgt spid="46"/>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cBhvr additive="base">
                                        <p:cTn id="32" dur="500" fill="hold"/>
                                        <p:tgtEl>
                                          <p:spTgt spid="29"/>
                                        </p:tgtEl>
                                        <p:attrNameLst>
                                          <p:attrName>ppt_x</p:attrName>
                                        </p:attrNameLst>
                                      </p:cBhvr>
                                      <p:tavLst>
                                        <p:tav tm="0">
                                          <p:val>
                                            <p:strVal val="#ppt_x"/>
                                          </p:val>
                                        </p:tav>
                                        <p:tav tm="100000">
                                          <p:val>
                                            <p:strVal val="#ppt_x"/>
                                          </p:val>
                                        </p:tav>
                                      </p:tavLst>
                                    </p:anim>
                                    <p:anim calcmode="lin" valueType="num">
                                      <p:cBhvr additive="base">
                                        <p:cTn id="33" dur="500" fill="hold"/>
                                        <p:tgtEl>
                                          <p:spTgt spid="29"/>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nodeType="after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nodeType="after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additive="base">
                                        <p:cTn id="42" dur="500" fill="hold"/>
                                        <p:tgtEl>
                                          <p:spTgt spid="12"/>
                                        </p:tgtEl>
                                        <p:attrNameLst>
                                          <p:attrName>ppt_x</p:attrName>
                                        </p:attrNameLst>
                                      </p:cBhvr>
                                      <p:tavLst>
                                        <p:tav tm="0">
                                          <p:val>
                                            <p:strVal val="#ppt_x"/>
                                          </p:val>
                                        </p:tav>
                                        <p:tav tm="100000">
                                          <p:val>
                                            <p:strVal val="#ppt_x"/>
                                          </p:val>
                                        </p:tav>
                                      </p:tavLst>
                                    </p:anim>
                                    <p:anim calcmode="lin" valueType="num">
                                      <p:cBhvr additive="base">
                                        <p:cTn id="4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Pentaho Roadmap</a:t>
            </a:r>
            <a:endParaRPr lang="en-US" dirty="0"/>
          </a:p>
        </p:txBody>
      </p:sp>
      <p:sp>
        <p:nvSpPr>
          <p:cNvPr id="3" name="Subtitle 2"/>
          <p:cNvSpPr>
            <a:spLocks noGrp="1"/>
          </p:cNvSpPr>
          <p:nvPr>
            <p:ph type="subTitle" idx="1"/>
          </p:nvPr>
        </p:nvSpPr>
        <p:spPr>
          <a:xfrm>
            <a:off x="4047076" y="3299833"/>
            <a:ext cx="4633157" cy="369332"/>
          </a:xfrm>
        </p:spPr>
        <p:txBody>
          <a:bodyPr/>
          <a:lstStyle/>
          <a:p>
            <a:r>
              <a:rPr lang="en-US" dirty="0" smtClean="0"/>
              <a:t>(snapshot)</a:t>
            </a:r>
          </a:p>
        </p:txBody>
      </p:sp>
    </p:spTree>
    <p:extLst>
      <p:ext uri="{BB962C8B-B14F-4D97-AF65-F5344CB8AC3E}">
        <p14:creationId xmlns:p14="http://schemas.microsoft.com/office/powerpoint/2010/main" val="281881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7" name="Rectangle 21"/>
          <p:cNvSpPr>
            <a:spLocks/>
          </p:cNvSpPr>
          <p:nvPr/>
        </p:nvSpPr>
        <p:spPr bwMode="auto">
          <a:xfrm>
            <a:off x="476250" y="319088"/>
            <a:ext cx="7747000" cy="744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eaLnBrk="1" hangingPunct="1">
              <a:spcBef>
                <a:spcPts val="1400"/>
              </a:spcBef>
            </a:pPr>
            <a:endParaRPr lang="en-US" sz="3200">
              <a:solidFill>
                <a:srgbClr val="0055B8"/>
              </a:solidFill>
              <a:latin typeface="Open Sans Light" charset="0"/>
              <a:cs typeface="Arial" charset="0"/>
              <a:sym typeface="Lucida Grande" charset="0"/>
            </a:endParaRPr>
          </a:p>
        </p:txBody>
      </p:sp>
      <p:sp>
        <p:nvSpPr>
          <p:cNvPr id="2" name="Content Placeholder 1"/>
          <p:cNvSpPr>
            <a:spLocks noGrp="1"/>
          </p:cNvSpPr>
          <p:nvPr>
            <p:ph idx="1"/>
          </p:nvPr>
        </p:nvSpPr>
        <p:spPr>
          <a:xfrm>
            <a:off x="264160" y="967575"/>
            <a:ext cx="8584006" cy="3093155"/>
          </a:xfrm>
        </p:spPr>
        <p:txBody>
          <a:bodyPr/>
          <a:lstStyle/>
          <a:p>
            <a:r>
              <a:rPr lang="en-US" sz="1800" dirty="0"/>
              <a:t>The forward-looking statements contained in this document represent an outline of our current intended product direction. It is provided for information purposes only and is not a commitment to deliver any new or enhanced product or functionality, or that we will pursue the product direction described. Facts and circumstances may occur which may impact current plans, resulting in changes to the information in this presentation. This information is current only as of the date it is made and should not be relied upon in making purchasing decisions. The development, release (if at all), and timing of any features or functionality described for the </a:t>
            </a:r>
            <a:r>
              <a:rPr lang="en-US" sz="1800" dirty="0" err="1"/>
              <a:t>Pentaho</a:t>
            </a:r>
            <a:r>
              <a:rPr lang="en-US" sz="1800" dirty="0"/>
              <a:t> products remains at the sole discretion of </a:t>
            </a:r>
            <a:r>
              <a:rPr lang="en-US" sz="1800" dirty="0" err="1"/>
              <a:t>Pentaho</a:t>
            </a:r>
            <a:r>
              <a:rPr lang="en-US" sz="1800" dirty="0"/>
              <a:t>. </a:t>
            </a:r>
          </a:p>
          <a:p>
            <a:endParaRPr lang="en-US" sz="1800" dirty="0"/>
          </a:p>
        </p:txBody>
      </p:sp>
      <p:sp>
        <p:nvSpPr>
          <p:cNvPr id="56328" name="Title 2"/>
          <p:cNvSpPr>
            <a:spLocks noGrp="1"/>
          </p:cNvSpPr>
          <p:nvPr>
            <p:ph type="title"/>
          </p:nvPr>
        </p:nvSpPr>
        <p:spPr/>
        <p:txBody>
          <a:bodyPr/>
          <a:lstStyle/>
          <a:p>
            <a:pPr>
              <a:spcBef>
                <a:spcPts val="1400"/>
              </a:spcBef>
            </a:pPr>
            <a:r>
              <a:rPr lang="en-US" dirty="0" smtClean="0">
                <a:latin typeface="Open Sans Light" charset="0"/>
                <a:cs typeface="Arial" charset="0"/>
                <a:sym typeface="Lucida Grande" charset="0"/>
              </a:rPr>
              <a:t>Safe Harbor Statement</a:t>
            </a:r>
            <a:endParaRPr lang="en-US" dirty="0">
              <a:latin typeface="Open Sans Light" charset="0"/>
              <a:cs typeface="Arial" charset="0"/>
              <a:sym typeface="Lucida Grande" charset="0"/>
            </a:endParaRPr>
          </a:p>
        </p:txBody>
      </p:sp>
    </p:spTree>
    <p:extLst>
      <p:ext uri="{BB962C8B-B14F-4D97-AF65-F5344CB8AC3E}">
        <p14:creationId xmlns:p14="http://schemas.microsoft.com/office/powerpoint/2010/main" val="1194897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marL="0" indent="0">
              <a:spcBef>
                <a:spcPts val="0"/>
              </a:spcBef>
              <a:spcAft>
                <a:spcPts val="0"/>
              </a:spcAft>
              <a:buNone/>
            </a:pPr>
            <a:r>
              <a:rPr lang="en-US" sz="2000" b="1" dirty="0"/>
              <a:t>The challenge:</a:t>
            </a:r>
          </a:p>
          <a:p>
            <a:pPr>
              <a:spcBef>
                <a:spcPts val="0"/>
              </a:spcBef>
              <a:spcAft>
                <a:spcPts val="0"/>
              </a:spcAft>
            </a:pPr>
            <a:r>
              <a:rPr lang="en-US" sz="2000" dirty="0"/>
              <a:t>More users have access and need access to data blending</a:t>
            </a:r>
          </a:p>
          <a:p>
            <a:pPr>
              <a:spcBef>
                <a:spcPts val="0"/>
              </a:spcBef>
              <a:spcAft>
                <a:spcPts val="0"/>
              </a:spcAft>
            </a:pPr>
            <a:r>
              <a:rPr lang="en-US" sz="2000" dirty="0" smtClean="0"/>
              <a:t>Security</a:t>
            </a:r>
            <a:r>
              <a:rPr lang="en-US" sz="2000" dirty="0"/>
              <a:t>, governance and audit are </a:t>
            </a:r>
            <a:r>
              <a:rPr lang="en-US" sz="2000" dirty="0" smtClean="0"/>
              <a:t>recognized as critical for ALL Data</a:t>
            </a:r>
          </a:p>
          <a:p>
            <a:pPr>
              <a:spcBef>
                <a:spcPts val="0"/>
              </a:spcBef>
              <a:spcAft>
                <a:spcPts val="0"/>
              </a:spcAft>
            </a:pPr>
            <a:r>
              <a:rPr lang="en-US" sz="2000" dirty="0" smtClean="0"/>
              <a:t>Data from the lake needs to be blended with the EDW and external sources</a:t>
            </a:r>
          </a:p>
          <a:p>
            <a:pPr>
              <a:spcBef>
                <a:spcPts val="0"/>
              </a:spcBef>
              <a:spcAft>
                <a:spcPts val="0"/>
              </a:spcAft>
            </a:pPr>
            <a:r>
              <a:rPr lang="en-US" sz="2000" dirty="0" smtClean="0"/>
              <a:t>You can’t always know what the data will look like until it arrives</a:t>
            </a:r>
            <a:endParaRPr lang="en-US" sz="2000" dirty="0"/>
          </a:p>
          <a:p>
            <a:pPr>
              <a:spcBef>
                <a:spcPts val="0"/>
              </a:spcBef>
              <a:spcAft>
                <a:spcPts val="0"/>
              </a:spcAft>
            </a:pPr>
            <a:endParaRPr lang="en-US" sz="2000" dirty="0"/>
          </a:p>
          <a:p>
            <a:pPr marL="0" indent="0">
              <a:spcBef>
                <a:spcPts val="0"/>
              </a:spcBef>
              <a:spcAft>
                <a:spcPts val="0"/>
              </a:spcAft>
              <a:buNone/>
            </a:pPr>
            <a:r>
              <a:rPr lang="en-US" sz="2000" b="1" dirty="0"/>
              <a:t>The direction:</a:t>
            </a:r>
          </a:p>
          <a:p>
            <a:pPr>
              <a:spcBef>
                <a:spcPts val="0"/>
              </a:spcBef>
              <a:spcAft>
                <a:spcPts val="0"/>
              </a:spcAft>
            </a:pPr>
            <a:r>
              <a:rPr lang="en-US" sz="2000" dirty="0" smtClean="0"/>
              <a:t>Continue work on security &amp; governance integration </a:t>
            </a:r>
          </a:p>
          <a:p>
            <a:pPr>
              <a:spcBef>
                <a:spcPts val="0"/>
              </a:spcBef>
              <a:spcAft>
                <a:spcPts val="0"/>
              </a:spcAft>
            </a:pPr>
            <a:r>
              <a:rPr lang="en-US" sz="2000" dirty="0" smtClean="0"/>
              <a:t>Improve ease of use and performance of data blending</a:t>
            </a:r>
          </a:p>
          <a:p>
            <a:pPr>
              <a:spcBef>
                <a:spcPts val="0"/>
              </a:spcBef>
              <a:spcAft>
                <a:spcPts val="0"/>
              </a:spcAft>
            </a:pPr>
            <a:r>
              <a:rPr lang="en-US" sz="2000" dirty="0" smtClean="0"/>
              <a:t>Bring data blending closer to the user</a:t>
            </a:r>
          </a:p>
          <a:p>
            <a:pPr>
              <a:spcBef>
                <a:spcPts val="0"/>
              </a:spcBef>
              <a:spcAft>
                <a:spcPts val="0"/>
              </a:spcAft>
            </a:pPr>
            <a:r>
              <a:rPr lang="en-US" sz="2000" dirty="0" smtClean="0"/>
              <a:t>Extend existing capabilities for dynamic blending</a:t>
            </a:r>
            <a:endParaRPr lang="en-US" sz="2000" dirty="0"/>
          </a:p>
        </p:txBody>
      </p:sp>
      <p:sp>
        <p:nvSpPr>
          <p:cNvPr id="3" name="Title 2"/>
          <p:cNvSpPr>
            <a:spLocks noGrp="1"/>
          </p:cNvSpPr>
          <p:nvPr>
            <p:ph type="title"/>
          </p:nvPr>
        </p:nvSpPr>
        <p:spPr/>
        <p:txBody>
          <a:bodyPr/>
          <a:lstStyle/>
          <a:p>
            <a:r>
              <a:rPr lang="en-US" dirty="0"/>
              <a:t>Point of </a:t>
            </a:r>
            <a:r>
              <a:rPr lang="en-US" dirty="0" smtClean="0"/>
              <a:t>View: Pentaho Data Integration</a:t>
            </a:r>
            <a:endParaRPr lang="en-US" dirty="0"/>
          </a:p>
        </p:txBody>
      </p:sp>
    </p:spTree>
    <p:extLst>
      <p:ext uri="{BB962C8B-B14F-4D97-AF65-F5344CB8AC3E}">
        <p14:creationId xmlns:p14="http://schemas.microsoft.com/office/powerpoint/2010/main" val="1661375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Roadmap</a:t>
            </a:r>
            <a:endParaRPr lang="en-US" dirty="0"/>
          </a:p>
        </p:txBody>
      </p:sp>
      <p:grpSp>
        <p:nvGrpSpPr>
          <p:cNvPr id="6" name="Group 5"/>
          <p:cNvGrpSpPr/>
          <p:nvPr/>
        </p:nvGrpSpPr>
        <p:grpSpPr>
          <a:xfrm>
            <a:off x="381000" y="2674753"/>
            <a:ext cx="8382000" cy="1143043"/>
            <a:chOff x="381000" y="2324056"/>
            <a:chExt cx="8382000" cy="1415616"/>
          </a:xfrm>
        </p:grpSpPr>
        <p:sp>
          <p:nvSpPr>
            <p:cNvPr id="7" name="Chevron 6"/>
            <p:cNvSpPr/>
            <p:nvPr/>
          </p:nvSpPr>
          <p:spPr>
            <a:xfrm rot="5400000">
              <a:off x="54192" y="2650864"/>
              <a:ext cx="1415616" cy="762000"/>
            </a:xfrm>
            <a:prstGeom prst="chevron">
              <a:avLst>
                <a:gd name="adj" fmla="val 344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solidFill>
                    <a:schemeClr val="bg1"/>
                  </a:solidFill>
                  <a:latin typeface="+mj-lt"/>
                </a:rPr>
                <a:t>2016</a:t>
              </a:r>
            </a:p>
          </p:txBody>
        </p:sp>
        <p:sp>
          <p:nvSpPr>
            <p:cNvPr id="8" name="Rectangle 7"/>
            <p:cNvSpPr/>
            <p:nvPr/>
          </p:nvSpPr>
          <p:spPr>
            <a:xfrm>
              <a:off x="1143000" y="2324057"/>
              <a:ext cx="7620000" cy="109728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buClr>
                  <a:schemeClr val="accent5"/>
                </a:buClr>
                <a:buFont typeface="Wingdings" charset="2"/>
                <a:buChar char="§"/>
              </a:pPr>
              <a:r>
                <a:rPr lang="en-US" sz="2000" dirty="0">
                  <a:solidFill>
                    <a:schemeClr val="tx1"/>
                  </a:solidFill>
                </a:rPr>
                <a:t>Flexibility in delegation of authority and action via Kerberos</a:t>
              </a:r>
            </a:p>
            <a:p>
              <a:pPr marL="285750" lvl="0" indent="-285750">
                <a:buClr>
                  <a:schemeClr val="accent5"/>
                </a:buClr>
                <a:buFont typeface="Wingdings" charset="2"/>
                <a:buChar char="§"/>
              </a:pPr>
              <a:r>
                <a:rPr lang="en-US" sz="2000" dirty="0">
                  <a:solidFill>
                    <a:schemeClr val="tx1"/>
                  </a:solidFill>
                </a:rPr>
                <a:t>Focus on audit, logging, debugging, resource management</a:t>
              </a:r>
            </a:p>
          </p:txBody>
        </p:sp>
      </p:grpSp>
      <p:grpSp>
        <p:nvGrpSpPr>
          <p:cNvPr id="9" name="Group 8"/>
          <p:cNvGrpSpPr/>
          <p:nvPr/>
        </p:nvGrpSpPr>
        <p:grpSpPr>
          <a:xfrm>
            <a:off x="381000" y="3704905"/>
            <a:ext cx="8382000" cy="1000445"/>
            <a:chOff x="381000" y="3577907"/>
            <a:chExt cx="8382000" cy="1487059"/>
          </a:xfrm>
        </p:grpSpPr>
        <p:sp>
          <p:nvSpPr>
            <p:cNvPr id="10" name="Chevron 9"/>
            <p:cNvSpPr/>
            <p:nvPr/>
          </p:nvSpPr>
          <p:spPr>
            <a:xfrm rot="5400000">
              <a:off x="18473" y="3940440"/>
              <a:ext cx="1487053" cy="762000"/>
            </a:xfrm>
            <a:prstGeom prst="chevron">
              <a:avLst>
                <a:gd name="adj" fmla="val 3445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0" rIns="0" rtlCol="0" anchor="ctr"/>
            <a:lstStyle/>
            <a:p>
              <a:pPr algn="ctr"/>
              <a:r>
                <a:rPr lang="en-US" sz="1400" dirty="0" smtClean="0">
                  <a:solidFill>
                    <a:schemeClr val="bg1"/>
                  </a:solidFill>
                  <a:latin typeface="+mj-lt"/>
                </a:rPr>
                <a:t>Futures</a:t>
              </a:r>
            </a:p>
          </p:txBody>
        </p:sp>
        <p:sp>
          <p:nvSpPr>
            <p:cNvPr id="11" name="Rectangle 10"/>
            <p:cNvSpPr/>
            <p:nvPr/>
          </p:nvSpPr>
          <p:spPr>
            <a:xfrm>
              <a:off x="1143000" y="3577907"/>
              <a:ext cx="7620000" cy="109728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buClr>
                  <a:schemeClr val="accent5"/>
                </a:buClr>
                <a:buFont typeface="Wingdings" charset="2"/>
                <a:buChar char="§"/>
              </a:pPr>
              <a:r>
                <a:rPr lang="en-US" sz="2000" dirty="0">
                  <a:solidFill>
                    <a:schemeClr val="tx1"/>
                  </a:solidFill>
                </a:rPr>
                <a:t>Interoperability with security &amp; governance providers</a:t>
              </a:r>
            </a:p>
          </p:txBody>
        </p:sp>
      </p:grpSp>
      <p:grpSp>
        <p:nvGrpSpPr>
          <p:cNvPr id="12" name="Group 11"/>
          <p:cNvGrpSpPr/>
          <p:nvPr/>
        </p:nvGrpSpPr>
        <p:grpSpPr>
          <a:xfrm>
            <a:off x="381000" y="1652750"/>
            <a:ext cx="8382000" cy="1143043"/>
            <a:chOff x="381000" y="2324056"/>
            <a:chExt cx="8382000" cy="1415616"/>
          </a:xfrm>
        </p:grpSpPr>
        <p:sp>
          <p:nvSpPr>
            <p:cNvPr id="13" name="Chevron 12"/>
            <p:cNvSpPr/>
            <p:nvPr/>
          </p:nvSpPr>
          <p:spPr>
            <a:xfrm rot="5400000">
              <a:off x="54192" y="2650864"/>
              <a:ext cx="1415616" cy="762000"/>
            </a:xfrm>
            <a:prstGeom prst="chevron">
              <a:avLst>
                <a:gd name="adj" fmla="val 344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solidFill>
                    <a:schemeClr val="bg1"/>
                  </a:solidFill>
                  <a:latin typeface="+mj-lt"/>
                </a:rPr>
                <a:t>2015</a:t>
              </a:r>
            </a:p>
          </p:txBody>
        </p:sp>
        <p:sp>
          <p:nvSpPr>
            <p:cNvPr id="14" name="Rectangle 13"/>
            <p:cNvSpPr/>
            <p:nvPr/>
          </p:nvSpPr>
          <p:spPr>
            <a:xfrm>
              <a:off x="1143000" y="2324057"/>
              <a:ext cx="7620000" cy="109728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buClr>
                  <a:schemeClr val="accent5"/>
                </a:buClr>
                <a:buFont typeface="Wingdings" charset="2"/>
                <a:buChar char="§"/>
              </a:pPr>
              <a:r>
                <a:rPr lang="en-US" sz="2000" dirty="0">
                  <a:solidFill>
                    <a:schemeClr val="tx1"/>
                  </a:solidFill>
                </a:rPr>
                <a:t>Kerberos support</a:t>
              </a:r>
            </a:p>
            <a:p>
              <a:pPr marL="285750" lvl="0" indent="-285750">
                <a:buClr>
                  <a:schemeClr val="accent5"/>
                </a:buClr>
                <a:buFont typeface="Wingdings" charset="2"/>
                <a:buChar char="§"/>
              </a:pPr>
              <a:r>
                <a:rPr lang="en-US" sz="2000" dirty="0">
                  <a:solidFill>
                    <a:schemeClr val="tx1"/>
                  </a:solidFill>
                </a:rPr>
                <a:t>Lineage</a:t>
              </a:r>
            </a:p>
          </p:txBody>
        </p:sp>
      </p:grpSp>
      <p:sp>
        <p:nvSpPr>
          <p:cNvPr id="5" name="TextBox 4"/>
          <p:cNvSpPr txBox="1"/>
          <p:nvPr/>
        </p:nvSpPr>
        <p:spPr>
          <a:xfrm>
            <a:off x="4671357" y="1793082"/>
            <a:ext cx="3634443"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285750" lvl="0" indent="-285750">
              <a:buClr>
                <a:schemeClr val="accent5"/>
              </a:buClr>
              <a:buFont typeface="Wingdings" charset="2"/>
              <a:buChar char="§"/>
              <a:defRPr sz="20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SNMP monitoring</a:t>
            </a:r>
          </a:p>
          <a:p>
            <a:r>
              <a:rPr lang="en-US" dirty="0">
                <a:solidFill>
                  <a:schemeClr val="tx1"/>
                </a:solidFill>
              </a:rPr>
              <a:t>OPS Mart improvements</a:t>
            </a:r>
          </a:p>
        </p:txBody>
      </p:sp>
      <p:sp>
        <p:nvSpPr>
          <p:cNvPr id="15" name="Content Placeholder 14"/>
          <p:cNvSpPr>
            <a:spLocks noGrp="1"/>
          </p:cNvSpPr>
          <p:nvPr>
            <p:ph idx="1"/>
          </p:nvPr>
        </p:nvSpPr>
        <p:spPr>
          <a:xfrm>
            <a:off x="264160" y="967575"/>
            <a:ext cx="8584006" cy="430887"/>
          </a:xfrm>
        </p:spPr>
        <p:txBody>
          <a:bodyPr/>
          <a:lstStyle/>
          <a:p>
            <a:pPr marL="0" indent="0">
              <a:buNone/>
            </a:pPr>
            <a:r>
              <a:rPr lang="en-US" b="1" dirty="0"/>
              <a:t>Continue security, governance &amp; operations </a:t>
            </a:r>
            <a:r>
              <a:rPr lang="en-US" b="1" dirty="0" smtClean="0"/>
              <a:t>management</a:t>
            </a:r>
            <a:endParaRPr lang="en-US" b="1" dirty="0"/>
          </a:p>
        </p:txBody>
      </p:sp>
    </p:spTree>
    <p:extLst>
      <p:ext uri="{BB962C8B-B14F-4D97-AF65-F5344CB8AC3E}">
        <p14:creationId xmlns:p14="http://schemas.microsoft.com/office/powerpoint/2010/main" val="3095238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81000" y="3837617"/>
            <a:ext cx="8382000" cy="1098549"/>
            <a:chOff x="381000" y="3577907"/>
            <a:chExt cx="8382000" cy="1294684"/>
          </a:xfrm>
        </p:grpSpPr>
        <p:sp>
          <p:nvSpPr>
            <p:cNvPr id="10" name="Chevron 9"/>
            <p:cNvSpPr/>
            <p:nvPr/>
          </p:nvSpPr>
          <p:spPr>
            <a:xfrm rot="5400000">
              <a:off x="114662" y="3844254"/>
              <a:ext cx="1294675" cy="762000"/>
            </a:xfrm>
            <a:prstGeom prst="chevron">
              <a:avLst>
                <a:gd name="adj" fmla="val 3445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0" rIns="0" rtlCol="0" anchor="ctr"/>
            <a:lstStyle/>
            <a:p>
              <a:pPr algn="ctr"/>
              <a:r>
                <a:rPr lang="en-US" sz="1400" dirty="0" smtClean="0">
                  <a:solidFill>
                    <a:schemeClr val="bg1"/>
                  </a:solidFill>
                  <a:latin typeface="+mj-lt"/>
                </a:rPr>
                <a:t>Futures</a:t>
              </a:r>
            </a:p>
          </p:txBody>
        </p:sp>
        <p:sp>
          <p:nvSpPr>
            <p:cNvPr id="11" name="Rectangle 10"/>
            <p:cNvSpPr/>
            <p:nvPr/>
          </p:nvSpPr>
          <p:spPr>
            <a:xfrm>
              <a:off x="1143000" y="3577907"/>
              <a:ext cx="7620000" cy="98785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5000" lnSpcReduction="10000"/>
            </a:bodyPr>
            <a:lstStyle/>
            <a:p>
              <a:pPr marL="285750" indent="-285750">
                <a:buClr>
                  <a:schemeClr val="accent5"/>
                </a:buClr>
                <a:buFont typeface="Wingdings" charset="2"/>
                <a:buChar char="§"/>
              </a:pPr>
              <a:r>
                <a:rPr lang="en-US" sz="2000" dirty="0">
                  <a:solidFill>
                    <a:schemeClr val="tx1"/>
                  </a:solidFill>
                </a:rPr>
                <a:t>Constant investigation into opportunities for performance and scaling</a:t>
              </a:r>
            </a:p>
            <a:p>
              <a:pPr marL="285750" lvl="0" indent="-285750">
                <a:buClr>
                  <a:schemeClr val="accent5"/>
                </a:buClr>
                <a:buFont typeface="Wingdings" charset="2"/>
                <a:buChar char="§"/>
              </a:pPr>
              <a:r>
                <a:rPr lang="en-US" sz="2000" dirty="0" smtClean="0">
                  <a:solidFill>
                    <a:schemeClr val="tx1"/>
                  </a:solidFill>
                </a:rPr>
                <a:t>Continue </a:t>
              </a:r>
              <a:r>
                <a:rPr lang="en-US" sz="2000" dirty="0">
                  <a:solidFill>
                    <a:schemeClr val="tx1"/>
                  </a:solidFill>
                </a:rPr>
                <a:t>labs investigation of emerging Big Data technologies and productize as appropriate </a:t>
              </a:r>
            </a:p>
          </p:txBody>
        </p:sp>
      </p:grpSp>
      <p:grpSp>
        <p:nvGrpSpPr>
          <p:cNvPr id="12" name="Group 11"/>
          <p:cNvGrpSpPr/>
          <p:nvPr/>
        </p:nvGrpSpPr>
        <p:grpSpPr>
          <a:xfrm>
            <a:off x="381000" y="1657350"/>
            <a:ext cx="8382000" cy="1143043"/>
            <a:chOff x="381000" y="2324056"/>
            <a:chExt cx="8382000" cy="1415616"/>
          </a:xfrm>
        </p:grpSpPr>
        <p:sp>
          <p:nvSpPr>
            <p:cNvPr id="13" name="Chevron 12"/>
            <p:cNvSpPr/>
            <p:nvPr/>
          </p:nvSpPr>
          <p:spPr>
            <a:xfrm rot="5400000">
              <a:off x="54192" y="2650864"/>
              <a:ext cx="1415616" cy="762000"/>
            </a:xfrm>
            <a:prstGeom prst="chevron">
              <a:avLst>
                <a:gd name="adj" fmla="val 344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solidFill>
                    <a:schemeClr val="bg1"/>
                  </a:solidFill>
                  <a:latin typeface="+mj-lt"/>
                </a:rPr>
                <a:t>2015</a:t>
              </a:r>
            </a:p>
          </p:txBody>
        </p:sp>
        <p:sp>
          <p:nvSpPr>
            <p:cNvPr id="14" name="Rectangle 13"/>
            <p:cNvSpPr/>
            <p:nvPr/>
          </p:nvSpPr>
          <p:spPr>
            <a:xfrm>
              <a:off x="1143000" y="2324057"/>
              <a:ext cx="7620000" cy="109728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buClr>
                  <a:schemeClr val="accent5"/>
                </a:buClr>
                <a:buFont typeface="Wingdings" charset="2"/>
                <a:buChar char="§"/>
              </a:pPr>
              <a:r>
                <a:rPr lang="en-US" sz="2000" dirty="0" err="1">
                  <a:solidFill>
                    <a:schemeClr val="tx1"/>
                  </a:solidFill>
                </a:rPr>
                <a:t>Sqoop</a:t>
              </a:r>
              <a:r>
                <a:rPr lang="en-US" sz="2000" dirty="0">
                  <a:solidFill>
                    <a:schemeClr val="tx1"/>
                  </a:solidFill>
                </a:rPr>
                <a:t> step updates</a:t>
              </a:r>
            </a:p>
            <a:p>
              <a:pPr marL="285750" lvl="0" indent="-285750">
                <a:buClr>
                  <a:schemeClr val="accent5"/>
                </a:buClr>
                <a:buFont typeface="Wingdings" charset="2"/>
                <a:buChar char="§"/>
              </a:pPr>
              <a:r>
                <a:rPr lang="en-US" sz="2000" dirty="0">
                  <a:solidFill>
                    <a:schemeClr val="tx1"/>
                  </a:solidFill>
                </a:rPr>
                <a:t>Spark executor step</a:t>
              </a:r>
            </a:p>
          </p:txBody>
        </p:sp>
      </p:grpSp>
      <p:sp>
        <p:nvSpPr>
          <p:cNvPr id="15" name="TextBox 14"/>
          <p:cNvSpPr txBox="1"/>
          <p:nvPr/>
        </p:nvSpPr>
        <p:spPr>
          <a:xfrm>
            <a:off x="4366557" y="1746871"/>
            <a:ext cx="3634443"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285750" lvl="0" indent="-285750">
              <a:buClr>
                <a:schemeClr val="accent5"/>
              </a:buClr>
              <a:buFont typeface="Wingdings" charset="2"/>
              <a:buChar char="§"/>
              <a:defRPr sz="20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err="1">
                <a:solidFill>
                  <a:schemeClr val="tx1"/>
                </a:solidFill>
              </a:rPr>
              <a:t>ElasticSearch</a:t>
            </a:r>
            <a:r>
              <a:rPr lang="en-US" dirty="0">
                <a:solidFill>
                  <a:schemeClr val="tx1"/>
                </a:solidFill>
              </a:rPr>
              <a:t> </a:t>
            </a:r>
            <a:r>
              <a:rPr lang="en-US" dirty="0" smtClean="0">
                <a:solidFill>
                  <a:schemeClr val="tx1"/>
                </a:solidFill>
              </a:rPr>
              <a:t>updates</a:t>
            </a:r>
          </a:p>
          <a:p>
            <a:endParaRPr lang="en-US" dirty="0">
              <a:solidFill>
                <a:schemeClr val="tx1"/>
              </a:solidFill>
            </a:endParaRPr>
          </a:p>
        </p:txBody>
      </p:sp>
      <p:sp>
        <p:nvSpPr>
          <p:cNvPr id="3" name="Title 2"/>
          <p:cNvSpPr>
            <a:spLocks noGrp="1"/>
          </p:cNvSpPr>
          <p:nvPr>
            <p:ph type="title"/>
          </p:nvPr>
        </p:nvSpPr>
        <p:spPr/>
        <p:txBody>
          <a:bodyPr/>
          <a:lstStyle/>
          <a:p>
            <a:r>
              <a:rPr lang="en-US" dirty="0" smtClean="0"/>
              <a:t>Roadmap</a:t>
            </a:r>
            <a:endParaRPr lang="en-US" dirty="0"/>
          </a:p>
        </p:txBody>
      </p:sp>
      <p:grpSp>
        <p:nvGrpSpPr>
          <p:cNvPr id="16" name="Group 15"/>
          <p:cNvGrpSpPr/>
          <p:nvPr/>
        </p:nvGrpSpPr>
        <p:grpSpPr>
          <a:xfrm>
            <a:off x="381000" y="2647950"/>
            <a:ext cx="8382000" cy="1320066"/>
            <a:chOff x="381000" y="3577907"/>
            <a:chExt cx="8382000" cy="1364537"/>
          </a:xfrm>
        </p:grpSpPr>
        <p:sp>
          <p:nvSpPr>
            <p:cNvPr id="17" name="Chevron 16"/>
            <p:cNvSpPr/>
            <p:nvPr/>
          </p:nvSpPr>
          <p:spPr>
            <a:xfrm rot="5400000">
              <a:off x="79736" y="3879180"/>
              <a:ext cx="1364528" cy="762000"/>
            </a:xfrm>
            <a:prstGeom prst="chevron">
              <a:avLst>
                <a:gd name="adj" fmla="val 344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0" rIns="0" rtlCol="0" anchor="ctr"/>
            <a:lstStyle/>
            <a:p>
              <a:pPr algn="ctr"/>
              <a:r>
                <a:rPr lang="en-US" dirty="0" smtClean="0">
                  <a:solidFill>
                    <a:schemeClr val="bg1"/>
                  </a:solidFill>
                  <a:latin typeface="+mj-lt"/>
                </a:rPr>
                <a:t>2016</a:t>
              </a:r>
            </a:p>
          </p:txBody>
        </p:sp>
        <p:sp>
          <p:nvSpPr>
            <p:cNvPr id="18" name="Rectangle 17"/>
            <p:cNvSpPr/>
            <p:nvPr/>
          </p:nvSpPr>
          <p:spPr>
            <a:xfrm>
              <a:off x="1143000" y="3577907"/>
              <a:ext cx="7620000" cy="109728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buClr>
                  <a:schemeClr val="accent5"/>
                </a:buClr>
                <a:buFont typeface="Wingdings" charset="2"/>
                <a:buChar char="§"/>
              </a:pPr>
              <a:r>
                <a:rPr lang="en-US" sz="2000" dirty="0">
                  <a:solidFill>
                    <a:schemeClr val="tx1"/>
                  </a:solidFill>
                </a:rPr>
                <a:t>JSON and HBASE step updates for </a:t>
              </a:r>
              <a:r>
                <a:rPr lang="en-US" sz="2000" dirty="0" err="1">
                  <a:solidFill>
                    <a:schemeClr val="tx1"/>
                  </a:solidFill>
                </a:rPr>
                <a:t>MapReduce</a:t>
              </a:r>
              <a:endParaRPr lang="en-US" sz="2000" dirty="0">
                <a:solidFill>
                  <a:schemeClr val="tx1"/>
                </a:solidFill>
              </a:endParaRPr>
            </a:p>
            <a:p>
              <a:pPr marL="285750" lvl="0" indent="-285750">
                <a:buClr>
                  <a:schemeClr val="accent5"/>
                </a:buClr>
                <a:buFont typeface="Wingdings" charset="2"/>
                <a:buChar char="§"/>
              </a:pPr>
              <a:r>
                <a:rPr lang="en-US" sz="2000" dirty="0">
                  <a:solidFill>
                    <a:schemeClr val="tx1"/>
                  </a:solidFill>
                </a:rPr>
                <a:t>Investigating broader support for emerging SQL on </a:t>
              </a:r>
              <a:r>
                <a:rPr lang="en-US" sz="2000" dirty="0" err="1">
                  <a:solidFill>
                    <a:schemeClr val="tx1"/>
                  </a:solidFill>
                </a:rPr>
                <a:t>Hadoop</a:t>
              </a:r>
              <a:r>
                <a:rPr lang="en-US" sz="2000" dirty="0">
                  <a:solidFill>
                    <a:schemeClr val="tx1"/>
                  </a:solidFill>
                </a:rPr>
                <a:t> technologies – Presto, Phoenix, Spark-SQL…</a:t>
              </a:r>
            </a:p>
          </p:txBody>
        </p:sp>
      </p:grpSp>
      <p:sp>
        <p:nvSpPr>
          <p:cNvPr id="21" name="Content Placeholder 20"/>
          <p:cNvSpPr>
            <a:spLocks noGrp="1"/>
          </p:cNvSpPr>
          <p:nvPr>
            <p:ph idx="1"/>
          </p:nvPr>
        </p:nvSpPr>
        <p:spPr>
          <a:xfrm>
            <a:off x="264160" y="967575"/>
            <a:ext cx="8584006" cy="430887"/>
          </a:xfrm>
        </p:spPr>
        <p:txBody>
          <a:bodyPr/>
          <a:lstStyle/>
          <a:p>
            <a:pPr marL="0" indent="0">
              <a:buNone/>
            </a:pPr>
            <a:r>
              <a:rPr lang="en-US" b="1" dirty="0"/>
              <a:t>Improve </a:t>
            </a:r>
            <a:r>
              <a:rPr lang="en-US" b="1" dirty="0" smtClean="0"/>
              <a:t>Ease </a:t>
            </a:r>
            <a:r>
              <a:rPr lang="en-US" b="1" dirty="0"/>
              <a:t>of </a:t>
            </a:r>
            <a:r>
              <a:rPr lang="en-US" b="1" dirty="0" smtClean="0"/>
              <a:t>Use </a:t>
            </a:r>
            <a:r>
              <a:rPr lang="en-US" b="1" dirty="0"/>
              <a:t>and </a:t>
            </a:r>
            <a:r>
              <a:rPr lang="en-US" b="1" dirty="0" smtClean="0"/>
              <a:t>Performance </a:t>
            </a:r>
            <a:r>
              <a:rPr lang="en-US" b="1" dirty="0"/>
              <a:t>of </a:t>
            </a:r>
            <a:r>
              <a:rPr lang="en-US" b="1" dirty="0" smtClean="0"/>
              <a:t>Data </a:t>
            </a:r>
            <a:r>
              <a:rPr lang="en-US" b="1" dirty="0"/>
              <a:t>B</a:t>
            </a:r>
            <a:r>
              <a:rPr lang="en-US" b="1" dirty="0" smtClean="0"/>
              <a:t>lending</a:t>
            </a:r>
            <a:endParaRPr lang="en-US" b="1" dirty="0"/>
          </a:p>
        </p:txBody>
      </p:sp>
    </p:spTree>
    <p:extLst>
      <p:ext uri="{BB962C8B-B14F-4D97-AF65-F5344CB8AC3E}">
        <p14:creationId xmlns:p14="http://schemas.microsoft.com/office/powerpoint/2010/main" val="1262867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Roadmap</a:t>
            </a:r>
            <a:endParaRPr lang="en-US" dirty="0"/>
          </a:p>
        </p:txBody>
      </p:sp>
      <p:sp>
        <p:nvSpPr>
          <p:cNvPr id="5" name="Content Placeholder 4"/>
          <p:cNvSpPr>
            <a:spLocks noGrp="1"/>
          </p:cNvSpPr>
          <p:nvPr>
            <p:ph idx="1"/>
          </p:nvPr>
        </p:nvSpPr>
        <p:spPr>
          <a:xfrm>
            <a:off x="264160" y="967575"/>
            <a:ext cx="8584006" cy="430887"/>
          </a:xfrm>
        </p:spPr>
        <p:txBody>
          <a:bodyPr/>
          <a:lstStyle/>
          <a:p>
            <a:pPr marL="0" indent="0">
              <a:buNone/>
            </a:pPr>
            <a:r>
              <a:rPr lang="en-US" b="1" dirty="0"/>
              <a:t>Bring </a:t>
            </a:r>
            <a:r>
              <a:rPr lang="en-US" b="1" dirty="0" smtClean="0"/>
              <a:t>Powerful </a:t>
            </a:r>
            <a:r>
              <a:rPr lang="en-US" b="1" dirty="0"/>
              <a:t>B</a:t>
            </a:r>
            <a:r>
              <a:rPr lang="en-US" b="1" dirty="0" smtClean="0"/>
              <a:t>ig </a:t>
            </a:r>
            <a:r>
              <a:rPr lang="en-US" b="1" dirty="0"/>
              <a:t>D</a:t>
            </a:r>
            <a:r>
              <a:rPr lang="en-US" b="1" dirty="0" smtClean="0"/>
              <a:t>ata </a:t>
            </a:r>
            <a:r>
              <a:rPr lang="en-US" b="1" dirty="0"/>
              <a:t>B</a:t>
            </a:r>
            <a:r>
              <a:rPr lang="en-US" b="1" dirty="0" smtClean="0"/>
              <a:t>lending </a:t>
            </a:r>
            <a:r>
              <a:rPr lang="en-US" b="1" dirty="0"/>
              <a:t>C</a:t>
            </a:r>
            <a:r>
              <a:rPr lang="en-US" b="1" dirty="0" smtClean="0"/>
              <a:t>loser </a:t>
            </a:r>
            <a:r>
              <a:rPr lang="en-US" b="1" dirty="0"/>
              <a:t>to the A</a:t>
            </a:r>
            <a:r>
              <a:rPr lang="en-US" b="1" dirty="0" smtClean="0"/>
              <a:t>nalyst</a:t>
            </a:r>
            <a:endParaRPr lang="en-US" b="1" dirty="0"/>
          </a:p>
        </p:txBody>
      </p:sp>
      <p:grpSp>
        <p:nvGrpSpPr>
          <p:cNvPr id="6" name="Group 5"/>
          <p:cNvGrpSpPr/>
          <p:nvPr/>
        </p:nvGrpSpPr>
        <p:grpSpPr>
          <a:xfrm>
            <a:off x="381000" y="3837617"/>
            <a:ext cx="8382000" cy="1098549"/>
            <a:chOff x="381000" y="3577907"/>
            <a:chExt cx="8382000" cy="1294684"/>
          </a:xfrm>
        </p:grpSpPr>
        <p:sp>
          <p:nvSpPr>
            <p:cNvPr id="7" name="Chevron 6"/>
            <p:cNvSpPr/>
            <p:nvPr/>
          </p:nvSpPr>
          <p:spPr>
            <a:xfrm rot="5400000">
              <a:off x="114662" y="3844254"/>
              <a:ext cx="1294675" cy="762000"/>
            </a:xfrm>
            <a:prstGeom prst="chevron">
              <a:avLst>
                <a:gd name="adj" fmla="val 3445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0" rIns="0" rtlCol="0" anchor="ctr"/>
            <a:lstStyle/>
            <a:p>
              <a:pPr algn="ctr"/>
              <a:r>
                <a:rPr lang="en-US" sz="1400" dirty="0" smtClean="0">
                  <a:solidFill>
                    <a:schemeClr val="bg1"/>
                  </a:solidFill>
                  <a:latin typeface="+mj-lt"/>
                </a:rPr>
                <a:t>Futures</a:t>
              </a:r>
            </a:p>
          </p:txBody>
        </p:sp>
        <p:sp>
          <p:nvSpPr>
            <p:cNvPr id="8" name="Rectangle 7"/>
            <p:cNvSpPr/>
            <p:nvPr/>
          </p:nvSpPr>
          <p:spPr>
            <a:xfrm>
              <a:off x="1143000" y="3577907"/>
              <a:ext cx="7620000" cy="98785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buClr>
                  <a:schemeClr val="accent5"/>
                </a:buClr>
                <a:buFont typeface="Wingdings" charset="2"/>
                <a:buChar char="§"/>
              </a:pPr>
              <a:r>
                <a:rPr lang="en-US" sz="2000" dirty="0">
                  <a:solidFill>
                    <a:schemeClr val="tx1"/>
                  </a:solidFill>
                </a:rPr>
                <a:t>Investigation into web-based interface for blending &amp; analytics together</a:t>
              </a:r>
            </a:p>
          </p:txBody>
        </p:sp>
      </p:grpSp>
      <p:grpSp>
        <p:nvGrpSpPr>
          <p:cNvPr id="9" name="Group 8"/>
          <p:cNvGrpSpPr/>
          <p:nvPr/>
        </p:nvGrpSpPr>
        <p:grpSpPr>
          <a:xfrm>
            <a:off x="381000" y="2647950"/>
            <a:ext cx="8382000" cy="1320066"/>
            <a:chOff x="381000" y="3577907"/>
            <a:chExt cx="8382000" cy="1364537"/>
          </a:xfrm>
        </p:grpSpPr>
        <p:sp>
          <p:nvSpPr>
            <p:cNvPr id="10" name="Chevron 9"/>
            <p:cNvSpPr/>
            <p:nvPr/>
          </p:nvSpPr>
          <p:spPr>
            <a:xfrm rot="5400000">
              <a:off x="79736" y="3879180"/>
              <a:ext cx="1364528" cy="762000"/>
            </a:xfrm>
            <a:prstGeom prst="chevron">
              <a:avLst>
                <a:gd name="adj" fmla="val 344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0" rIns="0" rtlCol="0" anchor="ctr"/>
            <a:lstStyle/>
            <a:p>
              <a:pPr algn="ctr"/>
              <a:r>
                <a:rPr lang="en-US" dirty="0" smtClean="0">
                  <a:solidFill>
                    <a:schemeClr val="bg1"/>
                  </a:solidFill>
                  <a:latin typeface="+mj-lt"/>
                </a:rPr>
                <a:t>2016</a:t>
              </a:r>
            </a:p>
          </p:txBody>
        </p:sp>
        <p:sp>
          <p:nvSpPr>
            <p:cNvPr id="11" name="Rectangle 10"/>
            <p:cNvSpPr/>
            <p:nvPr/>
          </p:nvSpPr>
          <p:spPr>
            <a:xfrm>
              <a:off x="1143000" y="3577907"/>
              <a:ext cx="7620000" cy="109728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buClr>
                  <a:schemeClr val="accent5"/>
                </a:buClr>
                <a:buFont typeface="Wingdings" charset="2"/>
                <a:buChar char="§"/>
              </a:pPr>
              <a:r>
                <a:rPr lang="en-US" sz="2000" dirty="0">
                  <a:solidFill>
                    <a:schemeClr val="tx1"/>
                  </a:solidFill>
                </a:rPr>
                <a:t>Easy to create prompts for dynamic transformations</a:t>
              </a:r>
            </a:p>
            <a:p>
              <a:pPr marL="285750" lvl="0" indent="-285750">
                <a:buClr>
                  <a:schemeClr val="accent5"/>
                </a:buClr>
                <a:buFont typeface="Wingdings" charset="2"/>
                <a:buChar char="§"/>
              </a:pPr>
              <a:r>
                <a:rPr lang="en-US" sz="2000" dirty="0">
                  <a:solidFill>
                    <a:schemeClr val="tx1"/>
                  </a:solidFill>
                </a:rPr>
                <a:t>Investigations into faceted search workflows</a:t>
              </a:r>
            </a:p>
            <a:p>
              <a:pPr marL="285750" lvl="0" indent="-285750">
                <a:buClr>
                  <a:schemeClr val="accent5"/>
                </a:buClr>
                <a:buFont typeface="Wingdings" charset="2"/>
                <a:buChar char="§"/>
              </a:pPr>
              <a:r>
                <a:rPr lang="en-US" sz="2000" dirty="0">
                  <a:solidFill>
                    <a:schemeClr val="tx1"/>
                  </a:solidFill>
                </a:rPr>
                <a:t>Best practices and samples for SDR use cases</a:t>
              </a:r>
            </a:p>
          </p:txBody>
        </p:sp>
      </p:grpSp>
      <p:grpSp>
        <p:nvGrpSpPr>
          <p:cNvPr id="12" name="Group 11"/>
          <p:cNvGrpSpPr/>
          <p:nvPr/>
        </p:nvGrpSpPr>
        <p:grpSpPr>
          <a:xfrm>
            <a:off x="381000" y="1466668"/>
            <a:ext cx="8382000" cy="1320066"/>
            <a:chOff x="381000" y="3577907"/>
            <a:chExt cx="8382000" cy="1364537"/>
          </a:xfrm>
        </p:grpSpPr>
        <p:sp>
          <p:nvSpPr>
            <p:cNvPr id="13" name="Chevron 12"/>
            <p:cNvSpPr/>
            <p:nvPr/>
          </p:nvSpPr>
          <p:spPr>
            <a:xfrm rot="5400000">
              <a:off x="79736" y="3879180"/>
              <a:ext cx="1364528" cy="762000"/>
            </a:xfrm>
            <a:prstGeom prst="chevron">
              <a:avLst>
                <a:gd name="adj" fmla="val 344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0" rIns="0" rtlCol="0" anchor="ctr"/>
            <a:lstStyle/>
            <a:p>
              <a:pPr algn="ctr"/>
              <a:r>
                <a:rPr lang="en-US" dirty="0" smtClean="0">
                  <a:solidFill>
                    <a:schemeClr val="bg1"/>
                  </a:solidFill>
                  <a:latin typeface="+mj-lt"/>
                </a:rPr>
                <a:t>2015</a:t>
              </a:r>
            </a:p>
          </p:txBody>
        </p:sp>
        <p:sp>
          <p:nvSpPr>
            <p:cNvPr id="14" name="Rectangle 13"/>
            <p:cNvSpPr/>
            <p:nvPr/>
          </p:nvSpPr>
          <p:spPr>
            <a:xfrm>
              <a:off x="1143000" y="3577907"/>
              <a:ext cx="7620000" cy="109728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buClr>
                  <a:schemeClr val="accent5"/>
                </a:buClr>
                <a:buFont typeface="Wingdings" charset="2"/>
                <a:buChar char="§"/>
              </a:pPr>
              <a:r>
                <a:rPr lang="en-US" sz="2000" dirty="0">
                  <a:solidFill>
                    <a:schemeClr val="tx1"/>
                  </a:solidFill>
                </a:rPr>
                <a:t>Annotations stream step</a:t>
              </a:r>
            </a:p>
            <a:p>
              <a:pPr marL="285750" lvl="0" indent="-285750">
                <a:buClr>
                  <a:schemeClr val="accent5"/>
                </a:buClr>
                <a:buFont typeface="Wingdings" charset="2"/>
                <a:buChar char="§"/>
              </a:pPr>
              <a:r>
                <a:rPr lang="en-US" sz="2000" dirty="0">
                  <a:solidFill>
                    <a:schemeClr val="tx1"/>
                  </a:solidFill>
                </a:rPr>
                <a:t>Auto-model build step</a:t>
              </a:r>
            </a:p>
            <a:p>
              <a:pPr marL="285750" lvl="0" indent="-285750">
                <a:buClr>
                  <a:schemeClr val="accent5"/>
                </a:buClr>
                <a:buFont typeface="Wingdings" charset="2"/>
                <a:buChar char="§"/>
              </a:pPr>
              <a:r>
                <a:rPr lang="en-US" sz="2000" dirty="0">
                  <a:solidFill>
                    <a:schemeClr val="tx1"/>
                  </a:solidFill>
                </a:rPr>
                <a:t>Data Services</a:t>
              </a:r>
            </a:p>
          </p:txBody>
        </p:sp>
      </p:grpSp>
    </p:spTree>
    <p:extLst>
      <p:ext uri="{BB962C8B-B14F-4D97-AF65-F5344CB8AC3E}">
        <p14:creationId xmlns:p14="http://schemas.microsoft.com/office/powerpoint/2010/main" val="764954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Roadmap</a:t>
            </a:r>
            <a:endParaRPr lang="en-US" dirty="0"/>
          </a:p>
        </p:txBody>
      </p:sp>
      <p:grpSp>
        <p:nvGrpSpPr>
          <p:cNvPr id="5" name="Group 4"/>
          <p:cNvGrpSpPr/>
          <p:nvPr/>
        </p:nvGrpSpPr>
        <p:grpSpPr>
          <a:xfrm>
            <a:off x="381000" y="2456946"/>
            <a:ext cx="8382000" cy="1143043"/>
            <a:chOff x="381000" y="2324056"/>
            <a:chExt cx="8382000" cy="1415616"/>
          </a:xfrm>
        </p:grpSpPr>
        <p:sp>
          <p:nvSpPr>
            <p:cNvPr id="6" name="Chevron 5"/>
            <p:cNvSpPr/>
            <p:nvPr/>
          </p:nvSpPr>
          <p:spPr>
            <a:xfrm rot="5400000">
              <a:off x="54192" y="2650864"/>
              <a:ext cx="1415616" cy="762000"/>
            </a:xfrm>
            <a:prstGeom prst="chevron">
              <a:avLst>
                <a:gd name="adj" fmla="val 344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solidFill>
                    <a:schemeClr val="bg1"/>
                  </a:solidFill>
                  <a:latin typeface="+mj-lt"/>
                </a:rPr>
                <a:t>2016</a:t>
              </a:r>
            </a:p>
          </p:txBody>
        </p:sp>
        <p:sp>
          <p:nvSpPr>
            <p:cNvPr id="7" name="Rectangle 6"/>
            <p:cNvSpPr/>
            <p:nvPr/>
          </p:nvSpPr>
          <p:spPr>
            <a:xfrm>
              <a:off x="1143000" y="2324057"/>
              <a:ext cx="7620000" cy="109728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buClr>
                  <a:schemeClr val="accent5"/>
                </a:buClr>
                <a:buFont typeface="Wingdings" charset="2"/>
                <a:buChar char="§"/>
              </a:pPr>
              <a:r>
                <a:rPr lang="en-US" sz="2000" dirty="0">
                  <a:solidFill>
                    <a:schemeClr val="tx1"/>
                  </a:solidFill>
                </a:rPr>
                <a:t>Extend support &amp; documentation of metadata injection</a:t>
              </a:r>
            </a:p>
            <a:p>
              <a:pPr marL="285750" lvl="0" indent="-285750">
                <a:buClr>
                  <a:schemeClr val="accent5"/>
                </a:buClr>
                <a:buFont typeface="Wingdings" charset="2"/>
                <a:buChar char="§"/>
              </a:pPr>
              <a:r>
                <a:rPr lang="en-US" sz="2000" dirty="0">
                  <a:solidFill>
                    <a:schemeClr val="tx1"/>
                  </a:solidFill>
                </a:rPr>
                <a:t>Investigate IOT device and machine log formats to add</a:t>
              </a:r>
            </a:p>
          </p:txBody>
        </p:sp>
      </p:grpSp>
      <p:grpSp>
        <p:nvGrpSpPr>
          <p:cNvPr id="8" name="Group 7"/>
          <p:cNvGrpSpPr/>
          <p:nvPr/>
        </p:nvGrpSpPr>
        <p:grpSpPr>
          <a:xfrm>
            <a:off x="380998" y="3486148"/>
            <a:ext cx="8382002" cy="1322921"/>
            <a:chOff x="380998" y="3577907"/>
            <a:chExt cx="8382002" cy="1367051"/>
          </a:xfrm>
        </p:grpSpPr>
        <p:sp>
          <p:nvSpPr>
            <p:cNvPr id="9" name="Chevron 8"/>
            <p:cNvSpPr/>
            <p:nvPr/>
          </p:nvSpPr>
          <p:spPr>
            <a:xfrm rot="5400000">
              <a:off x="78476" y="3880437"/>
              <a:ext cx="1367043" cy="762000"/>
            </a:xfrm>
            <a:prstGeom prst="chevron">
              <a:avLst>
                <a:gd name="adj" fmla="val 34451"/>
              </a:avLst>
            </a:prstGeom>
            <a:solidFill>
              <a:srgbClr val="007297"/>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0" rIns="0" rtlCol="0" anchor="ctr"/>
            <a:lstStyle/>
            <a:p>
              <a:pPr algn="ctr"/>
              <a:r>
                <a:rPr lang="en-US" sz="1400" dirty="0" smtClean="0">
                  <a:solidFill>
                    <a:schemeClr val="bg1"/>
                  </a:solidFill>
                  <a:latin typeface="+mj-lt"/>
                </a:rPr>
                <a:t>Futures</a:t>
              </a:r>
            </a:p>
          </p:txBody>
        </p:sp>
        <p:sp>
          <p:nvSpPr>
            <p:cNvPr id="10" name="Rectangle 9"/>
            <p:cNvSpPr/>
            <p:nvPr/>
          </p:nvSpPr>
          <p:spPr>
            <a:xfrm>
              <a:off x="1143000" y="3577907"/>
              <a:ext cx="7620000" cy="1097279"/>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buClr>
                  <a:schemeClr val="accent5"/>
                </a:buClr>
                <a:buFont typeface="Wingdings" charset="2"/>
                <a:buChar char="§"/>
              </a:pPr>
              <a:r>
                <a:rPr lang="en-US" sz="2000" dirty="0">
                  <a:solidFill>
                    <a:schemeClr val="tx1"/>
                  </a:solidFill>
                </a:rPr>
                <a:t>Continue documentation and best practices for dynamic transformation with metadata injection</a:t>
              </a:r>
            </a:p>
            <a:p>
              <a:pPr marL="285750" lvl="0" indent="-285750">
                <a:buClr>
                  <a:schemeClr val="accent5"/>
                </a:buClr>
                <a:buFont typeface="Wingdings" charset="2"/>
                <a:buChar char="§"/>
              </a:pPr>
              <a:r>
                <a:rPr lang="en-US" sz="2000" dirty="0">
                  <a:solidFill>
                    <a:schemeClr val="tx1"/>
                  </a:solidFill>
                </a:rPr>
                <a:t>Investigate input steps to add in support of IOT use case</a:t>
              </a:r>
            </a:p>
          </p:txBody>
        </p:sp>
      </p:grpSp>
      <p:grpSp>
        <p:nvGrpSpPr>
          <p:cNvPr id="11" name="Group 10"/>
          <p:cNvGrpSpPr/>
          <p:nvPr/>
        </p:nvGrpSpPr>
        <p:grpSpPr>
          <a:xfrm>
            <a:off x="381000" y="1428750"/>
            <a:ext cx="8382000" cy="1143043"/>
            <a:chOff x="381000" y="2324056"/>
            <a:chExt cx="8382000" cy="1415616"/>
          </a:xfrm>
        </p:grpSpPr>
        <p:sp>
          <p:nvSpPr>
            <p:cNvPr id="12" name="Chevron 11"/>
            <p:cNvSpPr/>
            <p:nvPr/>
          </p:nvSpPr>
          <p:spPr>
            <a:xfrm rot="5400000">
              <a:off x="54192" y="2650864"/>
              <a:ext cx="1415616" cy="762000"/>
            </a:xfrm>
            <a:prstGeom prst="chevron">
              <a:avLst>
                <a:gd name="adj" fmla="val 344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solidFill>
                    <a:schemeClr val="bg1"/>
                  </a:solidFill>
                  <a:latin typeface="+mj-lt"/>
                </a:rPr>
                <a:t>2015</a:t>
              </a:r>
            </a:p>
          </p:txBody>
        </p:sp>
        <p:sp>
          <p:nvSpPr>
            <p:cNvPr id="13" name="Rectangle 12"/>
            <p:cNvSpPr/>
            <p:nvPr/>
          </p:nvSpPr>
          <p:spPr>
            <a:xfrm>
              <a:off x="1143000" y="2324057"/>
              <a:ext cx="7620000" cy="109728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buClr>
                  <a:schemeClr val="accent5"/>
                </a:buClr>
                <a:buFont typeface="Wingdings" charset="2"/>
                <a:buChar char="§"/>
              </a:pPr>
              <a:r>
                <a:rPr lang="en-US" sz="2000" dirty="0">
                  <a:solidFill>
                    <a:schemeClr val="tx1"/>
                  </a:solidFill>
                </a:rPr>
                <a:t>Dynamic Blending (Metadata injection) exists and supports a variety of IOT, dynamic and model driven uses </a:t>
              </a:r>
              <a:r>
                <a:rPr lang="en-US" sz="2000" dirty="0" smtClean="0">
                  <a:solidFill>
                    <a:schemeClr val="tx1"/>
                  </a:solidFill>
                </a:rPr>
                <a:t>cases</a:t>
              </a:r>
              <a:endParaRPr lang="en-US" sz="2000" dirty="0">
                <a:solidFill>
                  <a:schemeClr val="tx1"/>
                </a:solidFill>
              </a:endParaRPr>
            </a:p>
          </p:txBody>
        </p:sp>
      </p:grpSp>
      <p:sp>
        <p:nvSpPr>
          <p:cNvPr id="15" name="Content Placeholder 14"/>
          <p:cNvSpPr>
            <a:spLocks noGrp="1"/>
          </p:cNvSpPr>
          <p:nvPr>
            <p:ph idx="1"/>
          </p:nvPr>
        </p:nvSpPr>
        <p:spPr>
          <a:xfrm>
            <a:off x="264160" y="895350"/>
            <a:ext cx="8727440" cy="384721"/>
          </a:xfrm>
        </p:spPr>
        <p:txBody>
          <a:bodyPr/>
          <a:lstStyle/>
          <a:p>
            <a:pPr marL="0" indent="0">
              <a:buNone/>
            </a:pPr>
            <a:r>
              <a:rPr lang="en-US" sz="1900" b="1" dirty="0"/>
              <a:t>Extend existing capabilities for dynamic &amp; model driven </a:t>
            </a:r>
            <a:r>
              <a:rPr lang="en-US" sz="1900" b="1" dirty="0" smtClean="0"/>
              <a:t>transformations</a:t>
            </a:r>
            <a:endParaRPr lang="en-US" sz="1900" b="1" dirty="0"/>
          </a:p>
        </p:txBody>
      </p:sp>
    </p:spTree>
    <p:extLst>
      <p:ext uri="{BB962C8B-B14F-4D97-AF65-F5344CB8AC3E}">
        <p14:creationId xmlns:p14="http://schemas.microsoft.com/office/powerpoint/2010/main" val="280702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Pentaho 2014/2015 -  A year of growth</a:t>
            </a:r>
            <a:endParaRPr lang="en-US" dirty="0"/>
          </a:p>
        </p:txBody>
      </p:sp>
      <p:sp>
        <p:nvSpPr>
          <p:cNvPr id="4" name="Content Placeholder 3"/>
          <p:cNvSpPr>
            <a:spLocks noGrp="1"/>
          </p:cNvSpPr>
          <p:nvPr>
            <p:ph idx="1"/>
          </p:nvPr>
        </p:nvSpPr>
        <p:spPr>
          <a:xfrm>
            <a:off x="264160" y="967575"/>
            <a:ext cx="8584006" cy="3878956"/>
          </a:xfrm>
        </p:spPr>
        <p:txBody>
          <a:bodyPr>
            <a:normAutofit/>
          </a:bodyPr>
          <a:lstStyle/>
          <a:p>
            <a:r>
              <a:rPr lang="en-US" dirty="0" smtClean="0"/>
              <a:t>Company awareness -  Pentaho widely recognized as leader in Big Data</a:t>
            </a:r>
          </a:p>
          <a:p>
            <a:pPr lvl="1"/>
            <a:r>
              <a:rPr lang="en-US" dirty="0" smtClean="0"/>
              <a:t>Number 1 or 2 in most “Share of Voice” metrics</a:t>
            </a:r>
          </a:p>
          <a:p>
            <a:r>
              <a:rPr lang="en-US" dirty="0" smtClean="0"/>
              <a:t>Major new large customer wins</a:t>
            </a:r>
          </a:p>
          <a:p>
            <a:pPr lvl="1"/>
            <a:r>
              <a:rPr lang="en-US" dirty="0" smtClean="0"/>
              <a:t>Enterprise deployments and Big Data represent significant percent of business</a:t>
            </a:r>
          </a:p>
          <a:p>
            <a:r>
              <a:rPr lang="en-US" dirty="0" smtClean="0"/>
              <a:t>Continued staff growth in both US and EMEA teams</a:t>
            </a:r>
          </a:p>
          <a:p>
            <a:pPr lvl="1"/>
            <a:r>
              <a:rPr lang="en-US" dirty="0" smtClean="0"/>
              <a:t>Across all areas of the business – Sales, marketing, services, support, </a:t>
            </a:r>
            <a:r>
              <a:rPr lang="en-US" dirty="0" smtClean="0"/>
              <a:t>engineering</a:t>
            </a:r>
            <a:endParaRPr lang="en-US" dirty="0" smtClean="0"/>
          </a:p>
        </p:txBody>
      </p:sp>
    </p:spTree>
    <p:extLst>
      <p:ext uri="{BB962C8B-B14F-4D97-AF65-F5344CB8AC3E}">
        <p14:creationId xmlns:p14="http://schemas.microsoft.com/office/powerpoint/2010/main" val="181805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64160" y="967575"/>
            <a:ext cx="8584006" cy="4196020"/>
          </a:xfrm>
        </p:spPr>
        <p:txBody>
          <a:bodyPr/>
          <a:lstStyle/>
          <a:p>
            <a:pPr marL="0" indent="0">
              <a:spcBef>
                <a:spcPts val="0"/>
              </a:spcBef>
              <a:spcAft>
                <a:spcPts val="0"/>
              </a:spcAft>
              <a:buNone/>
            </a:pPr>
            <a:r>
              <a:rPr lang="en-US" sz="2000" b="1" dirty="0"/>
              <a:t>The </a:t>
            </a:r>
            <a:r>
              <a:rPr lang="en-US" sz="2000" b="1" dirty="0" smtClean="0"/>
              <a:t>Challenge</a:t>
            </a:r>
            <a:r>
              <a:rPr lang="en-US" sz="2000" b="1" dirty="0"/>
              <a:t>:</a:t>
            </a:r>
          </a:p>
          <a:p>
            <a:pPr>
              <a:spcBef>
                <a:spcPts val="0"/>
              </a:spcBef>
              <a:spcAft>
                <a:spcPts val="0"/>
              </a:spcAft>
            </a:pPr>
            <a:r>
              <a:rPr lang="en-US" sz="2000" dirty="0"/>
              <a:t>Deployment automation &amp; configuration management are increasingly </a:t>
            </a:r>
            <a:r>
              <a:rPr lang="en-US" sz="2000" dirty="0" smtClean="0"/>
              <a:t>popular – but there are many technologies at play</a:t>
            </a:r>
            <a:endParaRPr lang="en-US" sz="2000" dirty="0"/>
          </a:p>
          <a:p>
            <a:pPr>
              <a:spcBef>
                <a:spcPts val="0"/>
              </a:spcBef>
              <a:spcAft>
                <a:spcPts val="0"/>
              </a:spcAft>
            </a:pPr>
            <a:r>
              <a:rPr lang="en-US" sz="2000" dirty="0" smtClean="0"/>
              <a:t>Security</a:t>
            </a:r>
            <a:r>
              <a:rPr lang="en-US" sz="2000" dirty="0"/>
              <a:t>, governance and audit are increasing concerns</a:t>
            </a:r>
          </a:p>
          <a:p>
            <a:pPr>
              <a:spcBef>
                <a:spcPts val="0"/>
              </a:spcBef>
              <a:spcAft>
                <a:spcPts val="0"/>
              </a:spcAft>
            </a:pPr>
            <a:r>
              <a:rPr lang="en-US" sz="2000" dirty="0" smtClean="0"/>
              <a:t>Use </a:t>
            </a:r>
            <a:r>
              <a:rPr lang="en-US" sz="2000" dirty="0"/>
              <a:t>of analytics is </a:t>
            </a:r>
            <a:r>
              <a:rPr lang="en-US" sz="2000" dirty="0" smtClean="0"/>
              <a:t>exploding &amp; increasing demand for easier application maintenance</a:t>
            </a:r>
            <a:endParaRPr lang="en-US" sz="2000" dirty="0"/>
          </a:p>
          <a:p>
            <a:pPr>
              <a:spcBef>
                <a:spcPts val="0"/>
              </a:spcBef>
              <a:spcAft>
                <a:spcPts val="0"/>
              </a:spcAft>
            </a:pPr>
            <a:endParaRPr lang="en-US" sz="2000" dirty="0"/>
          </a:p>
          <a:p>
            <a:pPr marL="0" indent="0">
              <a:spcBef>
                <a:spcPts val="0"/>
              </a:spcBef>
              <a:spcAft>
                <a:spcPts val="0"/>
              </a:spcAft>
              <a:buNone/>
            </a:pPr>
            <a:r>
              <a:rPr lang="en-US" sz="2000" b="1" dirty="0"/>
              <a:t>The </a:t>
            </a:r>
            <a:r>
              <a:rPr lang="en-US" sz="2000" b="1" dirty="0" smtClean="0"/>
              <a:t>Direction</a:t>
            </a:r>
            <a:r>
              <a:rPr lang="en-US" sz="2000" b="1" dirty="0"/>
              <a:t>:</a:t>
            </a:r>
          </a:p>
          <a:p>
            <a:pPr>
              <a:spcBef>
                <a:spcPts val="0"/>
              </a:spcBef>
              <a:spcAft>
                <a:spcPts val="0"/>
              </a:spcAft>
            </a:pPr>
            <a:r>
              <a:rPr lang="en-US" sz="2000" dirty="0" smtClean="0"/>
              <a:t>Improve deployment, configuration &amp; upgrade</a:t>
            </a:r>
            <a:endParaRPr lang="en-US" sz="2000" dirty="0"/>
          </a:p>
          <a:p>
            <a:pPr>
              <a:spcBef>
                <a:spcPts val="0"/>
              </a:spcBef>
              <a:spcAft>
                <a:spcPts val="0"/>
              </a:spcAft>
            </a:pPr>
            <a:r>
              <a:rPr lang="en-US" sz="2000" dirty="0" smtClean="0"/>
              <a:t>Continue expanding capabilities for governance &amp; operational management</a:t>
            </a:r>
          </a:p>
          <a:p>
            <a:pPr>
              <a:spcBef>
                <a:spcPts val="0"/>
              </a:spcBef>
              <a:spcAft>
                <a:spcPts val="0"/>
              </a:spcAft>
            </a:pPr>
            <a:r>
              <a:rPr lang="en-US" sz="2000" dirty="0" smtClean="0"/>
              <a:t>Standardize &amp; simplify common role based administration tasks from a central location</a:t>
            </a:r>
            <a:endParaRPr lang="en-US" sz="2000" dirty="0"/>
          </a:p>
        </p:txBody>
      </p:sp>
      <p:sp>
        <p:nvSpPr>
          <p:cNvPr id="3" name="Title 2"/>
          <p:cNvSpPr>
            <a:spLocks noGrp="1"/>
          </p:cNvSpPr>
          <p:nvPr>
            <p:ph type="title"/>
          </p:nvPr>
        </p:nvSpPr>
        <p:spPr/>
        <p:txBody>
          <a:bodyPr/>
          <a:lstStyle/>
          <a:p>
            <a:r>
              <a:rPr lang="en-US" dirty="0"/>
              <a:t>Point of </a:t>
            </a:r>
            <a:r>
              <a:rPr lang="en-US" dirty="0" smtClean="0"/>
              <a:t>View: Pentaho Platform</a:t>
            </a:r>
            <a:endParaRPr lang="en-US" dirty="0"/>
          </a:p>
        </p:txBody>
      </p:sp>
    </p:spTree>
    <p:extLst>
      <p:ext uri="{BB962C8B-B14F-4D97-AF65-F5344CB8AC3E}">
        <p14:creationId xmlns:p14="http://schemas.microsoft.com/office/powerpoint/2010/main" val="277553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81000" y="2565348"/>
            <a:ext cx="8382000" cy="1261952"/>
            <a:chOff x="381000" y="2324056"/>
            <a:chExt cx="8382000" cy="1389970"/>
          </a:xfrm>
        </p:grpSpPr>
        <p:sp>
          <p:nvSpPr>
            <p:cNvPr id="6" name="Chevron 5"/>
            <p:cNvSpPr/>
            <p:nvPr/>
          </p:nvSpPr>
          <p:spPr>
            <a:xfrm rot="5400000">
              <a:off x="67015" y="2638041"/>
              <a:ext cx="1389970" cy="762000"/>
            </a:xfrm>
            <a:prstGeom prst="chevron">
              <a:avLst>
                <a:gd name="adj" fmla="val 344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solidFill>
                    <a:schemeClr val="bg1"/>
                  </a:solidFill>
                  <a:latin typeface="+mj-lt"/>
                </a:rPr>
                <a:t>2016</a:t>
              </a:r>
            </a:p>
          </p:txBody>
        </p:sp>
        <p:sp>
          <p:nvSpPr>
            <p:cNvPr id="7" name="Rectangle 6"/>
            <p:cNvSpPr/>
            <p:nvPr/>
          </p:nvSpPr>
          <p:spPr>
            <a:xfrm>
              <a:off x="1143000" y="2324057"/>
              <a:ext cx="7620000" cy="109728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buClr>
                  <a:schemeClr val="accent5"/>
                </a:buClr>
                <a:buFont typeface="Wingdings" charset="2"/>
                <a:buChar char="§"/>
              </a:pPr>
              <a:r>
                <a:rPr lang="en-US" sz="2000" dirty="0" smtClean="0">
                  <a:solidFill>
                    <a:schemeClr val="tx1"/>
                  </a:solidFill>
                </a:rPr>
                <a:t>Platform deployment</a:t>
              </a:r>
              <a:r>
                <a:rPr lang="en-US" sz="2000" dirty="0">
                  <a:solidFill>
                    <a:schemeClr val="tx1"/>
                  </a:solidFill>
                </a:rPr>
                <a:t>, configuration &amp; upgrades on local &amp; remote servers</a:t>
              </a:r>
            </a:p>
            <a:p>
              <a:pPr marL="285750" lvl="0" indent="-285750">
                <a:buClr>
                  <a:schemeClr val="accent5"/>
                </a:buClr>
                <a:buFont typeface="Wingdings" charset="2"/>
                <a:buChar char="§"/>
              </a:pPr>
              <a:r>
                <a:rPr lang="en-US" sz="2000" dirty="0">
                  <a:solidFill>
                    <a:schemeClr val="tx1"/>
                  </a:solidFill>
                </a:rPr>
                <a:t>Lifecycle management/versioning</a:t>
              </a:r>
            </a:p>
          </p:txBody>
        </p:sp>
      </p:grpSp>
      <p:grpSp>
        <p:nvGrpSpPr>
          <p:cNvPr id="8" name="Group 7"/>
          <p:cNvGrpSpPr/>
          <p:nvPr/>
        </p:nvGrpSpPr>
        <p:grpSpPr>
          <a:xfrm>
            <a:off x="381000" y="1553050"/>
            <a:ext cx="8382000" cy="1143043"/>
            <a:chOff x="381000" y="2324056"/>
            <a:chExt cx="8382000" cy="1415616"/>
          </a:xfrm>
        </p:grpSpPr>
        <p:sp>
          <p:nvSpPr>
            <p:cNvPr id="9" name="Chevron 8"/>
            <p:cNvSpPr/>
            <p:nvPr/>
          </p:nvSpPr>
          <p:spPr>
            <a:xfrm rot="5400000">
              <a:off x="54192" y="2650864"/>
              <a:ext cx="1415616" cy="762000"/>
            </a:xfrm>
            <a:prstGeom prst="chevron">
              <a:avLst>
                <a:gd name="adj" fmla="val 344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solidFill>
                    <a:schemeClr val="bg1"/>
                  </a:solidFill>
                  <a:latin typeface="+mj-lt"/>
                </a:rPr>
                <a:t>2015</a:t>
              </a:r>
            </a:p>
          </p:txBody>
        </p:sp>
        <p:sp>
          <p:nvSpPr>
            <p:cNvPr id="10" name="Rectangle 9"/>
            <p:cNvSpPr/>
            <p:nvPr/>
          </p:nvSpPr>
          <p:spPr>
            <a:xfrm>
              <a:off x="1143000" y="2324057"/>
              <a:ext cx="7620000" cy="109728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buClr>
                  <a:schemeClr val="accent5"/>
                </a:buClr>
                <a:buFont typeface="Wingdings" charset="2"/>
                <a:buChar char="§"/>
              </a:pPr>
              <a:r>
                <a:rPr lang="en-US" sz="2000" dirty="0">
                  <a:solidFill>
                    <a:schemeClr val="tx1"/>
                  </a:solidFill>
                </a:rPr>
                <a:t>Simplification of </a:t>
              </a:r>
              <a:r>
                <a:rPr lang="en-US" sz="2000" dirty="0" smtClean="0">
                  <a:solidFill>
                    <a:schemeClr val="tx1"/>
                  </a:solidFill>
                </a:rPr>
                <a:t>configuration </a:t>
              </a:r>
              <a:r>
                <a:rPr lang="en-US" sz="2000" dirty="0">
                  <a:solidFill>
                    <a:schemeClr val="tx1"/>
                  </a:solidFill>
                </a:rPr>
                <a:t>with Hadoop &amp; Data Services</a:t>
              </a:r>
            </a:p>
          </p:txBody>
        </p:sp>
      </p:grpSp>
      <p:sp>
        <p:nvSpPr>
          <p:cNvPr id="3" name="Title 2"/>
          <p:cNvSpPr>
            <a:spLocks noGrp="1"/>
          </p:cNvSpPr>
          <p:nvPr>
            <p:ph type="title"/>
          </p:nvPr>
        </p:nvSpPr>
        <p:spPr/>
        <p:txBody>
          <a:bodyPr/>
          <a:lstStyle/>
          <a:p>
            <a:r>
              <a:rPr lang="en-US" dirty="0" smtClean="0"/>
              <a:t>Roadmap</a:t>
            </a:r>
            <a:endParaRPr lang="en-US" dirty="0"/>
          </a:p>
        </p:txBody>
      </p:sp>
      <p:grpSp>
        <p:nvGrpSpPr>
          <p:cNvPr id="11" name="Group 10"/>
          <p:cNvGrpSpPr/>
          <p:nvPr/>
        </p:nvGrpSpPr>
        <p:grpSpPr>
          <a:xfrm>
            <a:off x="380999" y="3685849"/>
            <a:ext cx="8382001" cy="1095701"/>
            <a:chOff x="380999" y="3577907"/>
            <a:chExt cx="8382001" cy="1437088"/>
          </a:xfrm>
        </p:grpSpPr>
        <p:sp>
          <p:nvSpPr>
            <p:cNvPr id="12" name="Chevron 11"/>
            <p:cNvSpPr/>
            <p:nvPr/>
          </p:nvSpPr>
          <p:spPr>
            <a:xfrm rot="5400000">
              <a:off x="43458" y="3915454"/>
              <a:ext cx="1437082" cy="762000"/>
            </a:xfrm>
            <a:prstGeom prst="chevron">
              <a:avLst>
                <a:gd name="adj" fmla="val 34451"/>
              </a:avLst>
            </a:prstGeom>
            <a:solidFill>
              <a:srgbClr val="007297"/>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0" rIns="0" rtlCol="0" anchor="ctr"/>
            <a:lstStyle/>
            <a:p>
              <a:pPr algn="ctr"/>
              <a:r>
                <a:rPr lang="en-US" sz="1400" dirty="0" smtClean="0">
                  <a:solidFill>
                    <a:schemeClr val="bg1"/>
                  </a:solidFill>
                  <a:latin typeface="+mj-lt"/>
                </a:rPr>
                <a:t>Futures</a:t>
              </a:r>
            </a:p>
          </p:txBody>
        </p:sp>
        <p:sp>
          <p:nvSpPr>
            <p:cNvPr id="13" name="Rectangle 12"/>
            <p:cNvSpPr/>
            <p:nvPr/>
          </p:nvSpPr>
          <p:spPr>
            <a:xfrm>
              <a:off x="1143000" y="3577907"/>
              <a:ext cx="7620000" cy="109728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buClr>
                  <a:schemeClr val="accent5"/>
                </a:buClr>
                <a:buFont typeface="Wingdings" charset="2"/>
                <a:buChar char="§"/>
              </a:pPr>
              <a:r>
                <a:rPr lang="en-US" sz="2000" dirty="0">
                  <a:solidFill>
                    <a:schemeClr val="tx1"/>
                  </a:solidFill>
                </a:rPr>
                <a:t>Investigating tenant administration &amp; configuration</a:t>
              </a:r>
            </a:p>
          </p:txBody>
        </p:sp>
      </p:grpSp>
      <p:sp>
        <p:nvSpPr>
          <p:cNvPr id="14" name="Content Placeholder 13"/>
          <p:cNvSpPr>
            <a:spLocks noGrp="1"/>
          </p:cNvSpPr>
          <p:nvPr>
            <p:ph idx="1"/>
          </p:nvPr>
        </p:nvSpPr>
        <p:spPr>
          <a:xfrm>
            <a:off x="264160" y="967575"/>
            <a:ext cx="8584006" cy="430887"/>
          </a:xfrm>
        </p:spPr>
        <p:txBody>
          <a:bodyPr/>
          <a:lstStyle/>
          <a:p>
            <a:pPr marL="0" indent="0">
              <a:buNone/>
            </a:pPr>
            <a:r>
              <a:rPr lang="en-US" b="1" dirty="0"/>
              <a:t>Improve deployment, configuration &amp; </a:t>
            </a:r>
            <a:r>
              <a:rPr lang="en-US" b="1" dirty="0" smtClean="0"/>
              <a:t>upgrade</a:t>
            </a:r>
            <a:endParaRPr lang="en-US" b="1" dirty="0"/>
          </a:p>
        </p:txBody>
      </p:sp>
    </p:spTree>
    <p:extLst>
      <p:ext uri="{BB962C8B-B14F-4D97-AF65-F5344CB8AC3E}">
        <p14:creationId xmlns:p14="http://schemas.microsoft.com/office/powerpoint/2010/main" val="4002504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81000" y="2750953"/>
            <a:ext cx="8382000" cy="1143043"/>
            <a:chOff x="381000" y="2324056"/>
            <a:chExt cx="8382000" cy="1415616"/>
          </a:xfrm>
        </p:grpSpPr>
        <p:sp>
          <p:nvSpPr>
            <p:cNvPr id="7" name="Chevron 6"/>
            <p:cNvSpPr/>
            <p:nvPr/>
          </p:nvSpPr>
          <p:spPr>
            <a:xfrm rot="5400000">
              <a:off x="54192" y="2650864"/>
              <a:ext cx="1415616" cy="762000"/>
            </a:xfrm>
            <a:prstGeom prst="chevron">
              <a:avLst>
                <a:gd name="adj" fmla="val 344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solidFill>
                    <a:schemeClr val="bg1"/>
                  </a:solidFill>
                  <a:latin typeface="+mj-lt"/>
                </a:rPr>
                <a:t>2016</a:t>
              </a:r>
            </a:p>
          </p:txBody>
        </p:sp>
        <p:sp>
          <p:nvSpPr>
            <p:cNvPr id="8" name="Rectangle 7"/>
            <p:cNvSpPr/>
            <p:nvPr/>
          </p:nvSpPr>
          <p:spPr>
            <a:xfrm>
              <a:off x="1143000" y="2324057"/>
              <a:ext cx="7620000" cy="109728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buClr>
                  <a:schemeClr val="accent5"/>
                </a:buClr>
                <a:buFont typeface="Wingdings" charset="2"/>
                <a:buChar char="§"/>
              </a:pPr>
              <a:r>
                <a:rPr lang="en-US" sz="2000" dirty="0">
                  <a:solidFill>
                    <a:schemeClr val="tx1"/>
                  </a:solidFill>
                </a:rPr>
                <a:t>Investigating next steps on lineage</a:t>
              </a:r>
            </a:p>
            <a:p>
              <a:pPr marL="285750" lvl="0" indent="-285750">
                <a:buClr>
                  <a:schemeClr val="accent5"/>
                </a:buClr>
                <a:buFont typeface="Wingdings" charset="2"/>
                <a:buChar char="§"/>
              </a:pPr>
              <a:r>
                <a:rPr lang="en-US" sz="2000" dirty="0">
                  <a:solidFill>
                    <a:schemeClr val="tx1"/>
                  </a:solidFill>
                </a:rPr>
                <a:t>Focus on audit, logging, debugging, resource management</a:t>
              </a:r>
            </a:p>
          </p:txBody>
        </p:sp>
      </p:grpSp>
      <p:grpSp>
        <p:nvGrpSpPr>
          <p:cNvPr id="9" name="Group 8"/>
          <p:cNvGrpSpPr/>
          <p:nvPr/>
        </p:nvGrpSpPr>
        <p:grpSpPr>
          <a:xfrm>
            <a:off x="381000" y="3781105"/>
            <a:ext cx="8382000" cy="1000445"/>
            <a:chOff x="381000" y="3577907"/>
            <a:chExt cx="8382000" cy="1487059"/>
          </a:xfrm>
        </p:grpSpPr>
        <p:sp>
          <p:nvSpPr>
            <p:cNvPr id="10" name="Chevron 9"/>
            <p:cNvSpPr/>
            <p:nvPr/>
          </p:nvSpPr>
          <p:spPr>
            <a:xfrm rot="5400000">
              <a:off x="18473" y="3940440"/>
              <a:ext cx="1487053" cy="762000"/>
            </a:xfrm>
            <a:prstGeom prst="chevron">
              <a:avLst>
                <a:gd name="adj" fmla="val 3445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0" rIns="0" rtlCol="0" anchor="ctr"/>
            <a:lstStyle/>
            <a:p>
              <a:pPr algn="ctr"/>
              <a:r>
                <a:rPr lang="en-US" sz="1400" dirty="0" smtClean="0">
                  <a:solidFill>
                    <a:schemeClr val="bg1"/>
                  </a:solidFill>
                  <a:latin typeface="+mj-lt"/>
                </a:rPr>
                <a:t>Futures</a:t>
              </a:r>
            </a:p>
          </p:txBody>
        </p:sp>
        <p:sp>
          <p:nvSpPr>
            <p:cNvPr id="11" name="Rectangle 10"/>
            <p:cNvSpPr/>
            <p:nvPr/>
          </p:nvSpPr>
          <p:spPr>
            <a:xfrm>
              <a:off x="1143000" y="3577907"/>
              <a:ext cx="7620000" cy="109728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buClr>
                  <a:schemeClr val="accent5"/>
                </a:buClr>
                <a:buFont typeface="Wingdings" charset="2"/>
                <a:buChar char="§"/>
              </a:pPr>
              <a:r>
                <a:rPr lang="en-US" sz="2000" dirty="0">
                  <a:solidFill>
                    <a:schemeClr val="tx1"/>
                  </a:solidFill>
                </a:rPr>
                <a:t>Investigating specific industry regulatory requirements</a:t>
              </a:r>
            </a:p>
          </p:txBody>
        </p:sp>
      </p:grpSp>
      <p:grpSp>
        <p:nvGrpSpPr>
          <p:cNvPr id="12" name="Group 11"/>
          <p:cNvGrpSpPr/>
          <p:nvPr/>
        </p:nvGrpSpPr>
        <p:grpSpPr>
          <a:xfrm>
            <a:off x="381000" y="1728950"/>
            <a:ext cx="8382000" cy="1143043"/>
            <a:chOff x="381000" y="2324056"/>
            <a:chExt cx="8382000" cy="1415616"/>
          </a:xfrm>
        </p:grpSpPr>
        <p:sp>
          <p:nvSpPr>
            <p:cNvPr id="13" name="Chevron 12"/>
            <p:cNvSpPr/>
            <p:nvPr/>
          </p:nvSpPr>
          <p:spPr>
            <a:xfrm rot="5400000">
              <a:off x="54192" y="2650864"/>
              <a:ext cx="1415616" cy="762000"/>
            </a:xfrm>
            <a:prstGeom prst="chevron">
              <a:avLst>
                <a:gd name="adj" fmla="val 344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solidFill>
                    <a:schemeClr val="bg1"/>
                  </a:solidFill>
                  <a:latin typeface="+mj-lt"/>
                </a:rPr>
                <a:t>2015</a:t>
              </a:r>
            </a:p>
          </p:txBody>
        </p:sp>
        <p:sp>
          <p:nvSpPr>
            <p:cNvPr id="14" name="Rectangle 13"/>
            <p:cNvSpPr/>
            <p:nvPr/>
          </p:nvSpPr>
          <p:spPr>
            <a:xfrm>
              <a:off x="1143000" y="2324057"/>
              <a:ext cx="7620000" cy="109728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buClr>
                  <a:schemeClr val="accent5"/>
                </a:buClr>
                <a:buFont typeface="Wingdings" charset="2"/>
                <a:buChar char="§"/>
              </a:pPr>
              <a:r>
                <a:rPr lang="en-US" sz="2000" dirty="0">
                  <a:solidFill>
                    <a:schemeClr val="tx1"/>
                  </a:solidFill>
                </a:rPr>
                <a:t>SNMP Monitoring</a:t>
              </a:r>
            </a:p>
            <a:p>
              <a:pPr marL="285750" lvl="0" indent="-285750">
                <a:buClr>
                  <a:schemeClr val="accent5"/>
                </a:buClr>
                <a:buFont typeface="Wingdings" charset="2"/>
                <a:buChar char="§"/>
              </a:pPr>
              <a:r>
                <a:rPr lang="en-US" sz="2000" dirty="0">
                  <a:solidFill>
                    <a:schemeClr val="tx1"/>
                  </a:solidFill>
                </a:rPr>
                <a:t>Data Lineage in PDI</a:t>
              </a:r>
            </a:p>
          </p:txBody>
        </p:sp>
      </p:grpSp>
      <p:sp>
        <p:nvSpPr>
          <p:cNvPr id="15" name="TextBox 14"/>
          <p:cNvSpPr txBox="1"/>
          <p:nvPr/>
        </p:nvSpPr>
        <p:spPr>
          <a:xfrm>
            <a:off x="4671357" y="1816971"/>
            <a:ext cx="3634443"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285750" lvl="0" indent="-285750">
              <a:buClr>
                <a:schemeClr val="accent5"/>
              </a:buClr>
              <a:buFont typeface="Wingdings" charset="2"/>
              <a:buChar char="§"/>
              <a:defRPr sz="20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OPS Mart </a:t>
            </a:r>
            <a:r>
              <a:rPr lang="en-US" dirty="0" smtClean="0">
                <a:solidFill>
                  <a:schemeClr val="tx1"/>
                </a:solidFill>
              </a:rPr>
              <a:t>improvements</a:t>
            </a:r>
          </a:p>
          <a:p>
            <a:endParaRPr lang="en-US" dirty="0">
              <a:solidFill>
                <a:schemeClr val="tx1"/>
              </a:solidFill>
            </a:endParaRPr>
          </a:p>
        </p:txBody>
      </p:sp>
      <p:sp>
        <p:nvSpPr>
          <p:cNvPr id="3" name="Title 2"/>
          <p:cNvSpPr>
            <a:spLocks noGrp="1"/>
          </p:cNvSpPr>
          <p:nvPr>
            <p:ph type="title"/>
          </p:nvPr>
        </p:nvSpPr>
        <p:spPr/>
        <p:txBody>
          <a:bodyPr/>
          <a:lstStyle/>
          <a:p>
            <a:r>
              <a:rPr lang="en-US" dirty="0" smtClean="0"/>
              <a:t>Roadmap</a:t>
            </a:r>
            <a:endParaRPr lang="en-US" dirty="0"/>
          </a:p>
        </p:txBody>
      </p:sp>
      <p:sp>
        <p:nvSpPr>
          <p:cNvPr id="16" name="Content Placeholder 15"/>
          <p:cNvSpPr>
            <a:spLocks noGrp="1"/>
          </p:cNvSpPr>
          <p:nvPr>
            <p:ph idx="1"/>
          </p:nvPr>
        </p:nvSpPr>
        <p:spPr>
          <a:xfrm>
            <a:off x="264160" y="967575"/>
            <a:ext cx="8498840" cy="707886"/>
          </a:xfrm>
        </p:spPr>
        <p:txBody>
          <a:bodyPr/>
          <a:lstStyle/>
          <a:p>
            <a:pPr marL="0" indent="0">
              <a:buNone/>
            </a:pPr>
            <a:r>
              <a:rPr lang="en-US" sz="2000" b="1" dirty="0"/>
              <a:t>Continue expanding capabilities for governance &amp; operational </a:t>
            </a:r>
            <a:r>
              <a:rPr lang="en-US" sz="2000" b="1" dirty="0" smtClean="0"/>
              <a:t>management</a:t>
            </a:r>
            <a:endParaRPr lang="en-US" sz="2000" b="1" dirty="0"/>
          </a:p>
        </p:txBody>
      </p:sp>
    </p:spTree>
    <p:extLst>
      <p:ext uri="{BB962C8B-B14F-4D97-AF65-F5344CB8AC3E}">
        <p14:creationId xmlns:p14="http://schemas.microsoft.com/office/powerpoint/2010/main" val="4046383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Roadmap</a:t>
            </a:r>
            <a:endParaRPr lang="en-US" dirty="0"/>
          </a:p>
        </p:txBody>
      </p:sp>
      <p:grpSp>
        <p:nvGrpSpPr>
          <p:cNvPr id="5" name="Group 4"/>
          <p:cNvGrpSpPr/>
          <p:nvPr/>
        </p:nvGrpSpPr>
        <p:grpSpPr>
          <a:xfrm>
            <a:off x="381001" y="2495550"/>
            <a:ext cx="8381999" cy="1331386"/>
            <a:chOff x="381001" y="2324056"/>
            <a:chExt cx="8381999" cy="1454943"/>
          </a:xfrm>
        </p:grpSpPr>
        <p:sp>
          <p:nvSpPr>
            <p:cNvPr id="6" name="Chevron 5"/>
            <p:cNvSpPr/>
            <p:nvPr/>
          </p:nvSpPr>
          <p:spPr>
            <a:xfrm rot="5400000">
              <a:off x="34530" y="2670528"/>
              <a:ext cx="1454942" cy="762000"/>
            </a:xfrm>
            <a:prstGeom prst="chevron">
              <a:avLst>
                <a:gd name="adj" fmla="val 344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solidFill>
                    <a:schemeClr val="bg1"/>
                  </a:solidFill>
                  <a:latin typeface="+mj-lt"/>
                </a:rPr>
                <a:t>2016</a:t>
              </a:r>
            </a:p>
          </p:txBody>
        </p:sp>
        <p:sp>
          <p:nvSpPr>
            <p:cNvPr id="7" name="Rectangle 6"/>
            <p:cNvSpPr/>
            <p:nvPr/>
          </p:nvSpPr>
          <p:spPr>
            <a:xfrm>
              <a:off x="1143000" y="2324056"/>
              <a:ext cx="7620000" cy="116913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buClr>
                  <a:schemeClr val="accent5"/>
                </a:buClr>
                <a:buFont typeface="Wingdings" charset="2"/>
                <a:buChar char="§"/>
              </a:pPr>
              <a:r>
                <a:rPr lang="en-US" sz="2000" b="1" dirty="0" smtClean="0">
                  <a:solidFill>
                    <a:schemeClr val="tx1"/>
                  </a:solidFill>
                </a:rPr>
                <a:t>Phase 1: </a:t>
              </a:r>
              <a:r>
                <a:rPr lang="en-US" sz="2000" dirty="0" smtClean="0">
                  <a:solidFill>
                    <a:schemeClr val="tx1"/>
                  </a:solidFill>
                </a:rPr>
                <a:t>Standardize </a:t>
              </a:r>
              <a:r>
                <a:rPr lang="en-US" sz="2000" dirty="0">
                  <a:solidFill>
                    <a:schemeClr val="tx1"/>
                  </a:solidFill>
                </a:rPr>
                <a:t>&amp; simplify common role-based administration </a:t>
              </a:r>
              <a:r>
                <a:rPr lang="en-US" sz="2000" dirty="0" smtClean="0">
                  <a:solidFill>
                    <a:schemeClr val="tx1"/>
                  </a:solidFill>
                </a:rPr>
                <a:t>tasks</a:t>
              </a:r>
              <a:endParaRPr lang="en-US" sz="2000" dirty="0">
                <a:solidFill>
                  <a:schemeClr val="tx1"/>
                </a:solidFill>
              </a:endParaRPr>
            </a:p>
            <a:p>
              <a:pPr marL="285750" lvl="0" indent="-285750">
                <a:buClr>
                  <a:schemeClr val="accent5"/>
                </a:buClr>
                <a:buFont typeface="Wingdings" charset="2"/>
                <a:buChar char="§"/>
              </a:pPr>
              <a:r>
                <a:rPr lang="en-US" sz="2000" dirty="0">
                  <a:solidFill>
                    <a:schemeClr val="tx1"/>
                  </a:solidFill>
                </a:rPr>
                <a:t>Investigate scheduling interoperability improvements</a:t>
              </a:r>
            </a:p>
          </p:txBody>
        </p:sp>
      </p:grpSp>
      <p:grpSp>
        <p:nvGrpSpPr>
          <p:cNvPr id="8" name="Group 7"/>
          <p:cNvGrpSpPr/>
          <p:nvPr/>
        </p:nvGrpSpPr>
        <p:grpSpPr>
          <a:xfrm>
            <a:off x="380998" y="3687229"/>
            <a:ext cx="8382002" cy="1322921"/>
            <a:chOff x="380998" y="3577907"/>
            <a:chExt cx="8382002" cy="1367051"/>
          </a:xfrm>
        </p:grpSpPr>
        <p:sp>
          <p:nvSpPr>
            <p:cNvPr id="9" name="Chevron 8"/>
            <p:cNvSpPr/>
            <p:nvPr/>
          </p:nvSpPr>
          <p:spPr>
            <a:xfrm rot="5400000">
              <a:off x="78476" y="3880437"/>
              <a:ext cx="1367043" cy="762000"/>
            </a:xfrm>
            <a:prstGeom prst="chevron">
              <a:avLst>
                <a:gd name="adj" fmla="val 34451"/>
              </a:avLst>
            </a:prstGeom>
            <a:solidFill>
              <a:srgbClr val="007297"/>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0" rIns="0" rtlCol="0" anchor="ctr"/>
            <a:lstStyle/>
            <a:p>
              <a:pPr algn="ctr"/>
              <a:r>
                <a:rPr lang="en-US" sz="1400" dirty="0" smtClean="0">
                  <a:solidFill>
                    <a:schemeClr val="bg1"/>
                  </a:solidFill>
                  <a:latin typeface="+mj-lt"/>
                </a:rPr>
                <a:t>Futures</a:t>
              </a:r>
            </a:p>
          </p:txBody>
        </p:sp>
        <p:sp>
          <p:nvSpPr>
            <p:cNvPr id="10" name="Rectangle 9"/>
            <p:cNvSpPr/>
            <p:nvPr/>
          </p:nvSpPr>
          <p:spPr>
            <a:xfrm>
              <a:off x="1143000" y="3577907"/>
              <a:ext cx="7620000" cy="1097279"/>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buClr>
                  <a:schemeClr val="accent5"/>
                </a:buClr>
                <a:buFont typeface="Wingdings" charset="2"/>
                <a:buChar char="§"/>
              </a:pPr>
              <a:r>
                <a:rPr lang="en-US" sz="2000" b="1" dirty="0">
                  <a:solidFill>
                    <a:schemeClr val="tx1"/>
                  </a:solidFill>
                </a:rPr>
                <a:t>Phase </a:t>
              </a:r>
              <a:r>
                <a:rPr lang="en-US" sz="2000" b="1" dirty="0" smtClean="0">
                  <a:solidFill>
                    <a:schemeClr val="tx1"/>
                  </a:solidFill>
                </a:rPr>
                <a:t>2: </a:t>
              </a:r>
              <a:r>
                <a:rPr lang="en-US" sz="2000" dirty="0" smtClean="0">
                  <a:solidFill>
                    <a:schemeClr val="tx1"/>
                  </a:solidFill>
                </a:rPr>
                <a:t>Centralize </a:t>
              </a:r>
              <a:r>
                <a:rPr lang="en-US" sz="2000" dirty="0">
                  <a:solidFill>
                    <a:schemeClr val="tx1"/>
                  </a:solidFill>
                </a:rPr>
                <a:t>administration &amp; management</a:t>
              </a:r>
            </a:p>
            <a:p>
              <a:pPr marL="285750" lvl="0" indent="-285750">
                <a:buClr>
                  <a:schemeClr val="accent5"/>
                </a:buClr>
                <a:buFont typeface="Wingdings" charset="2"/>
                <a:buChar char="§"/>
              </a:pPr>
              <a:r>
                <a:rPr lang="en-US" sz="2000" dirty="0">
                  <a:solidFill>
                    <a:schemeClr val="tx1"/>
                  </a:solidFill>
                </a:rPr>
                <a:t>Investigating improvements to tenant administration &amp; management</a:t>
              </a:r>
            </a:p>
          </p:txBody>
        </p:sp>
      </p:grpSp>
      <p:grpSp>
        <p:nvGrpSpPr>
          <p:cNvPr id="11" name="Group 10"/>
          <p:cNvGrpSpPr/>
          <p:nvPr/>
        </p:nvGrpSpPr>
        <p:grpSpPr>
          <a:xfrm>
            <a:off x="381000" y="1693550"/>
            <a:ext cx="8382000" cy="929217"/>
            <a:chOff x="381000" y="2324056"/>
            <a:chExt cx="8382000" cy="1365779"/>
          </a:xfrm>
        </p:grpSpPr>
        <p:sp>
          <p:nvSpPr>
            <p:cNvPr id="12" name="Chevron 11"/>
            <p:cNvSpPr/>
            <p:nvPr/>
          </p:nvSpPr>
          <p:spPr>
            <a:xfrm rot="5400000">
              <a:off x="79110" y="2625946"/>
              <a:ext cx="1365779" cy="762000"/>
            </a:xfrm>
            <a:prstGeom prst="chevron">
              <a:avLst>
                <a:gd name="adj" fmla="val 344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solidFill>
                    <a:schemeClr val="bg1"/>
                  </a:solidFill>
                  <a:latin typeface="+mj-lt"/>
                </a:rPr>
                <a:t>2015</a:t>
              </a:r>
            </a:p>
          </p:txBody>
        </p:sp>
        <p:sp>
          <p:nvSpPr>
            <p:cNvPr id="13" name="Rectangle 12"/>
            <p:cNvSpPr/>
            <p:nvPr/>
          </p:nvSpPr>
          <p:spPr>
            <a:xfrm>
              <a:off x="1143000" y="2324057"/>
              <a:ext cx="7620000" cy="98430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buClr>
                  <a:schemeClr val="accent5"/>
                </a:buClr>
                <a:buFont typeface="Wingdings" charset="2"/>
                <a:buChar char="§"/>
              </a:pPr>
              <a:r>
                <a:rPr lang="en-US" sz="2000" dirty="0">
                  <a:solidFill>
                    <a:schemeClr val="tx1"/>
                  </a:solidFill>
                </a:rPr>
                <a:t>REST APIs for </a:t>
              </a:r>
              <a:r>
                <a:rPr lang="en-US" sz="2000" dirty="0" smtClean="0">
                  <a:solidFill>
                    <a:schemeClr val="tx1"/>
                  </a:solidFill>
                </a:rPr>
                <a:t>automated user </a:t>
              </a:r>
              <a:r>
                <a:rPr lang="en-US" sz="2000" dirty="0">
                  <a:solidFill>
                    <a:schemeClr val="tx1"/>
                  </a:solidFill>
                </a:rPr>
                <a:t>management</a:t>
              </a:r>
            </a:p>
          </p:txBody>
        </p:sp>
      </p:grpSp>
      <p:sp>
        <p:nvSpPr>
          <p:cNvPr id="14" name="Content Placeholder 13"/>
          <p:cNvSpPr>
            <a:spLocks noGrp="1"/>
          </p:cNvSpPr>
          <p:nvPr>
            <p:ph idx="1"/>
          </p:nvPr>
        </p:nvSpPr>
        <p:spPr>
          <a:xfrm>
            <a:off x="264160" y="967575"/>
            <a:ext cx="8584006" cy="707886"/>
          </a:xfrm>
        </p:spPr>
        <p:txBody>
          <a:bodyPr/>
          <a:lstStyle/>
          <a:p>
            <a:pPr marL="0" indent="0">
              <a:buNone/>
            </a:pPr>
            <a:r>
              <a:rPr lang="en-US" sz="2000" b="1" dirty="0"/>
              <a:t>Standardize &amp; simplify common role based administration tasks from a central </a:t>
            </a:r>
            <a:r>
              <a:rPr lang="en-US" sz="2000" b="1" dirty="0" smtClean="0"/>
              <a:t>location</a:t>
            </a:r>
            <a:endParaRPr lang="en-US" sz="2000" b="1" dirty="0"/>
          </a:p>
        </p:txBody>
      </p:sp>
    </p:spTree>
    <p:extLst>
      <p:ext uri="{BB962C8B-B14F-4D97-AF65-F5344CB8AC3E}">
        <p14:creationId xmlns:p14="http://schemas.microsoft.com/office/powerpoint/2010/main" val="359411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64160" y="967575"/>
            <a:ext cx="8584006" cy="4838248"/>
          </a:xfrm>
        </p:spPr>
        <p:txBody>
          <a:bodyPr/>
          <a:lstStyle/>
          <a:p>
            <a:pPr marL="0" indent="0">
              <a:spcBef>
                <a:spcPts val="0"/>
              </a:spcBef>
              <a:buNone/>
            </a:pPr>
            <a:r>
              <a:rPr lang="en-US" sz="2000" b="1" dirty="0"/>
              <a:t>The </a:t>
            </a:r>
            <a:r>
              <a:rPr lang="en-US" sz="2000" b="1" dirty="0" smtClean="0"/>
              <a:t>Challenge</a:t>
            </a:r>
            <a:r>
              <a:rPr lang="en-US" sz="2000" b="1" dirty="0"/>
              <a:t>:</a:t>
            </a:r>
          </a:p>
          <a:p>
            <a:pPr>
              <a:spcBef>
                <a:spcPts val="0"/>
              </a:spcBef>
            </a:pPr>
            <a:r>
              <a:rPr lang="en-US" sz="2000" dirty="0"/>
              <a:t>The expectation of agile, tailored experiences is increasing</a:t>
            </a:r>
          </a:p>
          <a:p>
            <a:pPr>
              <a:spcBef>
                <a:spcPts val="0"/>
              </a:spcBef>
            </a:pPr>
            <a:r>
              <a:rPr lang="en-US" sz="2000" dirty="0"/>
              <a:t>Security, governance and audit are increasing concerns</a:t>
            </a:r>
          </a:p>
          <a:p>
            <a:pPr>
              <a:spcBef>
                <a:spcPts val="0"/>
              </a:spcBef>
            </a:pPr>
            <a:r>
              <a:rPr lang="en-US" sz="2000" dirty="0"/>
              <a:t>Data from the lake needs to be blended with the warehouse and other external sources</a:t>
            </a:r>
          </a:p>
          <a:p>
            <a:pPr>
              <a:spcBef>
                <a:spcPts val="0"/>
              </a:spcBef>
            </a:pPr>
            <a:endParaRPr lang="en-US" sz="2000" dirty="0"/>
          </a:p>
          <a:p>
            <a:pPr marL="0" indent="0">
              <a:spcBef>
                <a:spcPts val="0"/>
              </a:spcBef>
              <a:spcAft>
                <a:spcPts val="400"/>
              </a:spcAft>
              <a:buNone/>
            </a:pPr>
            <a:r>
              <a:rPr lang="en-US" sz="2000" b="1" dirty="0"/>
              <a:t>The </a:t>
            </a:r>
            <a:r>
              <a:rPr lang="en-US" sz="2000" b="1" dirty="0" smtClean="0"/>
              <a:t>Direction</a:t>
            </a:r>
            <a:r>
              <a:rPr lang="en-US" sz="2000" b="1" dirty="0"/>
              <a:t>:</a:t>
            </a:r>
          </a:p>
          <a:p>
            <a:pPr>
              <a:spcBef>
                <a:spcPts val="0"/>
              </a:spcBef>
              <a:spcAft>
                <a:spcPts val="400"/>
              </a:spcAft>
            </a:pPr>
            <a:r>
              <a:rPr lang="en-US" sz="2000" dirty="0"/>
              <a:t>Continue to expand and harden Analyzer APIs</a:t>
            </a:r>
          </a:p>
          <a:p>
            <a:pPr>
              <a:spcBef>
                <a:spcPts val="0"/>
              </a:spcBef>
              <a:spcAft>
                <a:spcPts val="400"/>
              </a:spcAft>
            </a:pPr>
            <a:r>
              <a:rPr lang="en-US" sz="2000" dirty="0"/>
              <a:t>Invest in built-in capabilities</a:t>
            </a:r>
          </a:p>
          <a:p>
            <a:pPr>
              <a:spcBef>
                <a:spcPts val="0"/>
              </a:spcBef>
              <a:spcAft>
                <a:spcPts val="400"/>
              </a:spcAft>
            </a:pPr>
            <a:r>
              <a:rPr lang="en-US" sz="2000" dirty="0"/>
              <a:t>Bring Big Data Blending closer to the user</a:t>
            </a:r>
          </a:p>
          <a:p>
            <a:pPr>
              <a:spcBef>
                <a:spcPts val="0"/>
              </a:spcBef>
              <a:spcAft>
                <a:spcPts val="400"/>
              </a:spcAft>
            </a:pPr>
            <a:r>
              <a:rPr lang="en-US" sz="2000" dirty="0"/>
              <a:t>Extend and harden the Pentaho Platform Infrastructure</a:t>
            </a:r>
          </a:p>
          <a:p>
            <a:pPr lvl="1">
              <a:spcBef>
                <a:spcPts val="0"/>
              </a:spcBef>
              <a:spcAft>
                <a:spcPts val="400"/>
              </a:spcAft>
            </a:pPr>
            <a:endParaRPr lang="en-US" sz="1200" dirty="0"/>
          </a:p>
          <a:p>
            <a:endParaRPr lang="en-US" dirty="0"/>
          </a:p>
        </p:txBody>
      </p:sp>
      <p:sp>
        <p:nvSpPr>
          <p:cNvPr id="3" name="Title 2"/>
          <p:cNvSpPr>
            <a:spLocks noGrp="1"/>
          </p:cNvSpPr>
          <p:nvPr>
            <p:ph type="title"/>
          </p:nvPr>
        </p:nvSpPr>
        <p:spPr/>
        <p:txBody>
          <a:bodyPr/>
          <a:lstStyle/>
          <a:p>
            <a:r>
              <a:rPr lang="en-US" dirty="0"/>
              <a:t>Point of View : Embedded Analytics</a:t>
            </a:r>
          </a:p>
        </p:txBody>
      </p:sp>
    </p:spTree>
    <p:extLst>
      <p:ext uri="{BB962C8B-B14F-4D97-AF65-F5344CB8AC3E}">
        <p14:creationId xmlns:p14="http://schemas.microsoft.com/office/powerpoint/2010/main" val="162383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64160" y="967575"/>
            <a:ext cx="8584006" cy="430887"/>
          </a:xfrm>
        </p:spPr>
        <p:txBody>
          <a:bodyPr/>
          <a:lstStyle/>
          <a:p>
            <a:pPr marL="0" indent="0">
              <a:buNone/>
            </a:pPr>
            <a:r>
              <a:rPr lang="en-US" b="1" dirty="0" smtClean="0"/>
              <a:t>Expanding and hardening APIs</a:t>
            </a:r>
            <a:endParaRPr lang="en-US" b="1" dirty="0"/>
          </a:p>
        </p:txBody>
      </p:sp>
      <p:sp>
        <p:nvSpPr>
          <p:cNvPr id="3" name="Title 2"/>
          <p:cNvSpPr>
            <a:spLocks noGrp="1"/>
          </p:cNvSpPr>
          <p:nvPr>
            <p:ph type="title"/>
          </p:nvPr>
        </p:nvSpPr>
        <p:spPr/>
        <p:txBody>
          <a:bodyPr/>
          <a:lstStyle/>
          <a:p>
            <a:r>
              <a:rPr lang="en-US" dirty="0" smtClean="0"/>
              <a:t>Roadmap</a:t>
            </a:r>
            <a:endParaRPr lang="en-US" dirty="0"/>
          </a:p>
        </p:txBody>
      </p:sp>
      <p:grpSp>
        <p:nvGrpSpPr>
          <p:cNvPr id="18" name="Group 17"/>
          <p:cNvGrpSpPr/>
          <p:nvPr/>
        </p:nvGrpSpPr>
        <p:grpSpPr>
          <a:xfrm>
            <a:off x="381000" y="1797045"/>
            <a:ext cx="8382000" cy="990600"/>
            <a:chOff x="381000" y="1644645"/>
            <a:chExt cx="8382000" cy="990600"/>
          </a:xfrm>
        </p:grpSpPr>
        <p:sp>
          <p:nvSpPr>
            <p:cNvPr id="6" name="Chevron 5"/>
            <p:cNvSpPr/>
            <p:nvPr/>
          </p:nvSpPr>
          <p:spPr>
            <a:xfrm rot="5400000">
              <a:off x="266700" y="1758945"/>
              <a:ext cx="990600" cy="762000"/>
            </a:xfrm>
            <a:prstGeom prst="chevron">
              <a:avLst>
                <a:gd name="adj" fmla="val 344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solidFill>
                    <a:schemeClr val="bg1"/>
                  </a:solidFill>
                  <a:latin typeface="+mj-lt"/>
                </a:rPr>
                <a:t>2015</a:t>
              </a:r>
            </a:p>
          </p:txBody>
        </p:sp>
        <p:sp>
          <p:nvSpPr>
            <p:cNvPr id="7" name="Rectangle 6"/>
            <p:cNvSpPr/>
            <p:nvPr/>
          </p:nvSpPr>
          <p:spPr>
            <a:xfrm>
              <a:off x="1143000" y="1644645"/>
              <a:ext cx="7620000" cy="73078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buClr>
                  <a:schemeClr val="accent5"/>
                </a:buClr>
                <a:buFont typeface="Wingdings" charset="2"/>
                <a:buChar char="§"/>
              </a:pPr>
              <a:r>
                <a:rPr lang="en-US" sz="2000" dirty="0">
                  <a:solidFill>
                    <a:schemeClr val="tx1"/>
                  </a:solidFill>
                </a:rPr>
                <a:t>REST API for User Management</a:t>
              </a:r>
            </a:p>
          </p:txBody>
        </p:sp>
      </p:grpSp>
      <p:grpSp>
        <p:nvGrpSpPr>
          <p:cNvPr id="12" name="Group 11"/>
          <p:cNvGrpSpPr/>
          <p:nvPr/>
        </p:nvGrpSpPr>
        <p:grpSpPr>
          <a:xfrm>
            <a:off x="381000" y="2674753"/>
            <a:ext cx="8382000" cy="1143043"/>
            <a:chOff x="381000" y="2324056"/>
            <a:chExt cx="8382000" cy="1415616"/>
          </a:xfrm>
        </p:grpSpPr>
        <p:sp>
          <p:nvSpPr>
            <p:cNvPr id="8" name="Chevron 7"/>
            <p:cNvSpPr/>
            <p:nvPr/>
          </p:nvSpPr>
          <p:spPr>
            <a:xfrm rot="5400000">
              <a:off x="54192" y="2650864"/>
              <a:ext cx="1415616" cy="762000"/>
            </a:xfrm>
            <a:prstGeom prst="chevron">
              <a:avLst>
                <a:gd name="adj" fmla="val 344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solidFill>
                    <a:schemeClr val="bg1"/>
                  </a:solidFill>
                  <a:latin typeface="+mj-lt"/>
                </a:rPr>
                <a:t>2016</a:t>
              </a:r>
            </a:p>
          </p:txBody>
        </p:sp>
        <p:sp>
          <p:nvSpPr>
            <p:cNvPr id="9" name="Rectangle 8"/>
            <p:cNvSpPr/>
            <p:nvPr/>
          </p:nvSpPr>
          <p:spPr>
            <a:xfrm>
              <a:off x="1143000" y="2324057"/>
              <a:ext cx="7620000" cy="109728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buClr>
                  <a:schemeClr val="accent5"/>
                </a:buClr>
                <a:buFont typeface="Wingdings" charset="2"/>
                <a:buChar char="§"/>
              </a:pPr>
              <a:r>
                <a:rPr lang="en-US" sz="2000" dirty="0">
                  <a:solidFill>
                    <a:schemeClr val="tx1"/>
                  </a:solidFill>
                </a:rPr>
                <a:t>Visualization APIs</a:t>
              </a:r>
            </a:p>
            <a:p>
              <a:pPr marL="285750" lvl="0" indent="-285750">
                <a:buClr>
                  <a:schemeClr val="accent5"/>
                </a:buClr>
                <a:buFont typeface="Wingdings" charset="2"/>
                <a:buChar char="§"/>
              </a:pPr>
              <a:r>
                <a:rPr lang="en-US" sz="2000" dirty="0">
                  <a:solidFill>
                    <a:schemeClr val="tx1"/>
                  </a:solidFill>
                </a:rPr>
                <a:t>Geo-mapping APIs</a:t>
              </a:r>
            </a:p>
          </p:txBody>
        </p:sp>
      </p:grpSp>
      <p:grpSp>
        <p:nvGrpSpPr>
          <p:cNvPr id="13" name="Group 12"/>
          <p:cNvGrpSpPr/>
          <p:nvPr/>
        </p:nvGrpSpPr>
        <p:grpSpPr>
          <a:xfrm>
            <a:off x="381000" y="3704905"/>
            <a:ext cx="8382000" cy="1000445"/>
            <a:chOff x="381000" y="3577907"/>
            <a:chExt cx="8382000" cy="1487059"/>
          </a:xfrm>
        </p:grpSpPr>
        <p:sp>
          <p:nvSpPr>
            <p:cNvPr id="10" name="Chevron 9"/>
            <p:cNvSpPr/>
            <p:nvPr/>
          </p:nvSpPr>
          <p:spPr>
            <a:xfrm rot="5400000">
              <a:off x="18473" y="3940440"/>
              <a:ext cx="1487053" cy="762000"/>
            </a:xfrm>
            <a:prstGeom prst="chevron">
              <a:avLst>
                <a:gd name="adj" fmla="val 3445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0" rIns="0" rtlCol="0" anchor="ctr"/>
            <a:lstStyle/>
            <a:p>
              <a:pPr algn="ctr"/>
              <a:r>
                <a:rPr lang="en-US" sz="1400" dirty="0" smtClean="0">
                  <a:solidFill>
                    <a:schemeClr val="bg1"/>
                  </a:solidFill>
                  <a:latin typeface="+mj-lt"/>
                </a:rPr>
                <a:t>Futures</a:t>
              </a:r>
            </a:p>
          </p:txBody>
        </p:sp>
        <p:sp>
          <p:nvSpPr>
            <p:cNvPr id="11" name="Rectangle 10"/>
            <p:cNvSpPr/>
            <p:nvPr/>
          </p:nvSpPr>
          <p:spPr>
            <a:xfrm>
              <a:off x="1143000" y="3577907"/>
              <a:ext cx="7620000" cy="109728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buClr>
                  <a:schemeClr val="accent5"/>
                </a:buClr>
                <a:buFont typeface="Wingdings" charset="2"/>
                <a:buChar char="§"/>
              </a:pPr>
              <a:r>
                <a:rPr lang="en-US" sz="2000" dirty="0">
                  <a:solidFill>
                    <a:schemeClr val="tx1"/>
                  </a:solidFill>
                </a:rPr>
                <a:t>Investigating componentization for lighter web embedding</a:t>
              </a:r>
            </a:p>
          </p:txBody>
        </p:sp>
      </p:grpSp>
    </p:spTree>
    <p:extLst>
      <p:ext uri="{BB962C8B-B14F-4D97-AF65-F5344CB8AC3E}">
        <p14:creationId xmlns:p14="http://schemas.microsoft.com/office/powerpoint/2010/main" val="137745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81000" y="1644645"/>
            <a:ext cx="8382000" cy="990600"/>
            <a:chOff x="381000" y="1644645"/>
            <a:chExt cx="8382000" cy="990600"/>
          </a:xfrm>
        </p:grpSpPr>
        <p:sp>
          <p:nvSpPr>
            <p:cNvPr id="6" name="Chevron 5"/>
            <p:cNvSpPr/>
            <p:nvPr/>
          </p:nvSpPr>
          <p:spPr>
            <a:xfrm rot="5400000">
              <a:off x="266700" y="1758945"/>
              <a:ext cx="990600" cy="762000"/>
            </a:xfrm>
            <a:prstGeom prst="chevron">
              <a:avLst>
                <a:gd name="adj" fmla="val 344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solidFill>
                    <a:schemeClr val="bg1"/>
                  </a:solidFill>
                  <a:latin typeface="+mj-lt"/>
                </a:rPr>
                <a:t>2015</a:t>
              </a:r>
            </a:p>
          </p:txBody>
        </p:sp>
        <p:sp>
          <p:nvSpPr>
            <p:cNvPr id="7" name="Rectangle 6"/>
            <p:cNvSpPr/>
            <p:nvPr/>
          </p:nvSpPr>
          <p:spPr>
            <a:xfrm>
              <a:off x="1143000" y="1644645"/>
              <a:ext cx="7620000" cy="73078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buClr>
                  <a:schemeClr val="accent5"/>
                </a:buClr>
                <a:buFont typeface="Wingdings" charset="2"/>
                <a:buChar char="§"/>
              </a:pPr>
              <a:r>
                <a:rPr lang="en-US" sz="2000" dirty="0">
                  <a:solidFill>
                    <a:schemeClr val="tx1"/>
                  </a:solidFill>
                </a:rPr>
                <a:t>Inline modeling v1</a:t>
              </a:r>
            </a:p>
          </p:txBody>
        </p:sp>
      </p:grpSp>
      <p:grpSp>
        <p:nvGrpSpPr>
          <p:cNvPr id="8" name="Group 7"/>
          <p:cNvGrpSpPr/>
          <p:nvPr/>
        </p:nvGrpSpPr>
        <p:grpSpPr>
          <a:xfrm>
            <a:off x="381001" y="2522354"/>
            <a:ext cx="8381999" cy="1300349"/>
            <a:chOff x="381001" y="2324057"/>
            <a:chExt cx="8381999" cy="1368827"/>
          </a:xfrm>
        </p:grpSpPr>
        <p:sp>
          <p:nvSpPr>
            <p:cNvPr id="9" name="Chevron 8"/>
            <p:cNvSpPr/>
            <p:nvPr/>
          </p:nvSpPr>
          <p:spPr>
            <a:xfrm rot="5400000">
              <a:off x="77587" y="2627471"/>
              <a:ext cx="1368827" cy="762000"/>
            </a:xfrm>
            <a:prstGeom prst="chevron">
              <a:avLst>
                <a:gd name="adj" fmla="val 344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solidFill>
                    <a:schemeClr val="bg1"/>
                  </a:solidFill>
                  <a:latin typeface="+mj-lt"/>
                </a:rPr>
                <a:t>2016</a:t>
              </a:r>
            </a:p>
          </p:txBody>
        </p:sp>
        <p:sp>
          <p:nvSpPr>
            <p:cNvPr id="10" name="Rectangle 9"/>
            <p:cNvSpPr/>
            <p:nvPr/>
          </p:nvSpPr>
          <p:spPr>
            <a:xfrm>
              <a:off x="1143000" y="2324057"/>
              <a:ext cx="7620000" cy="109728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buClr>
                  <a:schemeClr val="accent5"/>
                </a:buClr>
                <a:buFont typeface="Wingdings" charset="2"/>
                <a:buChar char="§"/>
              </a:pPr>
              <a:r>
                <a:rPr lang="en-US" sz="2000" dirty="0">
                  <a:solidFill>
                    <a:schemeClr val="tx1"/>
                  </a:solidFill>
                </a:rPr>
                <a:t>Updates to visualizations</a:t>
              </a:r>
            </a:p>
            <a:p>
              <a:pPr marL="285750" lvl="0" indent="-285750">
                <a:buClr>
                  <a:schemeClr val="accent5"/>
                </a:buClr>
                <a:buFont typeface="Wingdings" charset="2"/>
                <a:buChar char="§"/>
              </a:pPr>
              <a:r>
                <a:rPr lang="en-US" sz="2000" dirty="0">
                  <a:solidFill>
                    <a:schemeClr val="tx1"/>
                  </a:solidFill>
                </a:rPr>
                <a:t>Inline modeling for user defined groups and hierarchies</a:t>
              </a:r>
            </a:p>
            <a:p>
              <a:pPr marL="285750" lvl="0" indent="-285750">
                <a:buClr>
                  <a:schemeClr val="accent5"/>
                </a:buClr>
                <a:buFont typeface="Wingdings" charset="2"/>
                <a:buChar char="§"/>
              </a:pPr>
              <a:r>
                <a:rPr lang="en-US" sz="2000" dirty="0">
                  <a:solidFill>
                    <a:schemeClr val="tx1"/>
                  </a:solidFill>
                </a:rPr>
                <a:t>Export formatting</a:t>
              </a:r>
            </a:p>
          </p:txBody>
        </p:sp>
      </p:grpSp>
      <p:grpSp>
        <p:nvGrpSpPr>
          <p:cNvPr id="11" name="Group 10"/>
          <p:cNvGrpSpPr/>
          <p:nvPr/>
        </p:nvGrpSpPr>
        <p:grpSpPr>
          <a:xfrm>
            <a:off x="381000" y="3704905"/>
            <a:ext cx="8382000" cy="1000445"/>
            <a:chOff x="381000" y="3577907"/>
            <a:chExt cx="8382000" cy="1487059"/>
          </a:xfrm>
        </p:grpSpPr>
        <p:sp>
          <p:nvSpPr>
            <p:cNvPr id="12" name="Chevron 11"/>
            <p:cNvSpPr/>
            <p:nvPr/>
          </p:nvSpPr>
          <p:spPr>
            <a:xfrm rot="5400000">
              <a:off x="18473" y="3940440"/>
              <a:ext cx="1487053" cy="762000"/>
            </a:xfrm>
            <a:prstGeom prst="chevron">
              <a:avLst>
                <a:gd name="adj" fmla="val 34451"/>
              </a:avLst>
            </a:prstGeom>
            <a:solidFill>
              <a:srgbClr val="007297"/>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0" rIns="0" rtlCol="0" anchor="ctr"/>
            <a:lstStyle/>
            <a:p>
              <a:pPr algn="ctr"/>
              <a:r>
                <a:rPr lang="en-US" sz="1400" dirty="0" smtClean="0">
                  <a:solidFill>
                    <a:schemeClr val="bg1"/>
                  </a:solidFill>
                  <a:latin typeface="+mj-lt"/>
                </a:rPr>
                <a:t>Futures</a:t>
              </a:r>
            </a:p>
          </p:txBody>
        </p:sp>
        <p:sp>
          <p:nvSpPr>
            <p:cNvPr id="13" name="Rectangle 12"/>
            <p:cNvSpPr/>
            <p:nvPr/>
          </p:nvSpPr>
          <p:spPr>
            <a:xfrm>
              <a:off x="1143000" y="3577907"/>
              <a:ext cx="7620000" cy="109728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buClr>
                  <a:schemeClr val="accent5"/>
                </a:buClr>
                <a:buFont typeface="Wingdings" charset="2"/>
                <a:buChar char="§"/>
              </a:pPr>
              <a:r>
                <a:rPr lang="en-US" sz="2000" dirty="0">
                  <a:solidFill>
                    <a:schemeClr val="tx1"/>
                  </a:solidFill>
                </a:rPr>
                <a:t>Investigating technologies for higher performance analytics</a:t>
              </a:r>
            </a:p>
          </p:txBody>
        </p:sp>
      </p:grpSp>
      <p:sp>
        <p:nvSpPr>
          <p:cNvPr id="3" name="Title 2"/>
          <p:cNvSpPr>
            <a:spLocks noGrp="1"/>
          </p:cNvSpPr>
          <p:nvPr>
            <p:ph type="title"/>
          </p:nvPr>
        </p:nvSpPr>
        <p:spPr/>
        <p:txBody>
          <a:bodyPr/>
          <a:lstStyle/>
          <a:p>
            <a:r>
              <a:rPr lang="en-US" dirty="0" smtClean="0"/>
              <a:t>Roadmap</a:t>
            </a:r>
            <a:endParaRPr lang="en-US" dirty="0"/>
          </a:p>
        </p:txBody>
      </p:sp>
      <p:sp>
        <p:nvSpPr>
          <p:cNvPr id="14" name="Content Placeholder 13"/>
          <p:cNvSpPr>
            <a:spLocks noGrp="1"/>
          </p:cNvSpPr>
          <p:nvPr>
            <p:ph idx="1"/>
          </p:nvPr>
        </p:nvSpPr>
        <p:spPr>
          <a:xfrm>
            <a:off x="264160" y="967575"/>
            <a:ext cx="8584006" cy="1000274"/>
          </a:xfrm>
        </p:spPr>
        <p:txBody>
          <a:bodyPr/>
          <a:lstStyle/>
          <a:p>
            <a:pPr marL="0" indent="0">
              <a:buNone/>
            </a:pPr>
            <a:r>
              <a:rPr lang="en-US" b="1" dirty="0"/>
              <a:t>Built-in Functionality</a:t>
            </a:r>
          </a:p>
          <a:p>
            <a:endParaRPr lang="en-US" dirty="0"/>
          </a:p>
        </p:txBody>
      </p:sp>
    </p:spTree>
    <p:extLst>
      <p:ext uri="{BB962C8B-B14F-4D97-AF65-F5344CB8AC3E}">
        <p14:creationId xmlns:p14="http://schemas.microsoft.com/office/powerpoint/2010/main" val="4129771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Roadmap</a:t>
            </a:r>
            <a:endParaRPr lang="en-US" dirty="0"/>
          </a:p>
        </p:txBody>
      </p:sp>
      <p:grpSp>
        <p:nvGrpSpPr>
          <p:cNvPr id="5" name="Group 4"/>
          <p:cNvGrpSpPr/>
          <p:nvPr/>
        </p:nvGrpSpPr>
        <p:grpSpPr>
          <a:xfrm>
            <a:off x="381000" y="2674753"/>
            <a:ext cx="8382000" cy="1143043"/>
            <a:chOff x="381000" y="2324056"/>
            <a:chExt cx="8382000" cy="1415616"/>
          </a:xfrm>
        </p:grpSpPr>
        <p:sp>
          <p:nvSpPr>
            <p:cNvPr id="6" name="Chevron 5"/>
            <p:cNvSpPr/>
            <p:nvPr/>
          </p:nvSpPr>
          <p:spPr>
            <a:xfrm rot="5400000">
              <a:off x="54192" y="2650864"/>
              <a:ext cx="1415616" cy="762000"/>
            </a:xfrm>
            <a:prstGeom prst="chevron">
              <a:avLst>
                <a:gd name="adj" fmla="val 344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solidFill>
                    <a:schemeClr val="bg1"/>
                  </a:solidFill>
                  <a:latin typeface="+mj-lt"/>
                </a:rPr>
                <a:t>2016</a:t>
              </a:r>
            </a:p>
          </p:txBody>
        </p:sp>
        <p:sp>
          <p:nvSpPr>
            <p:cNvPr id="7" name="Rectangle 6"/>
            <p:cNvSpPr/>
            <p:nvPr/>
          </p:nvSpPr>
          <p:spPr>
            <a:xfrm>
              <a:off x="1143000" y="2324057"/>
              <a:ext cx="7620000" cy="109728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buClr>
                  <a:schemeClr val="accent5"/>
                </a:buClr>
                <a:buFont typeface="Wingdings" charset="2"/>
                <a:buChar char="§"/>
              </a:pPr>
              <a:r>
                <a:rPr lang="en-US" sz="2000" dirty="0">
                  <a:solidFill>
                    <a:schemeClr val="tx1"/>
                  </a:solidFill>
                </a:rPr>
                <a:t>Easy to create prompts for dynamic transformations</a:t>
              </a:r>
            </a:p>
            <a:p>
              <a:pPr marL="285750" lvl="0" indent="-285750">
                <a:buClr>
                  <a:schemeClr val="accent5"/>
                </a:buClr>
                <a:buFont typeface="Wingdings" charset="2"/>
                <a:buChar char="§"/>
              </a:pPr>
              <a:r>
                <a:rPr lang="en-US" sz="2000" dirty="0">
                  <a:solidFill>
                    <a:schemeClr val="tx1"/>
                  </a:solidFill>
                </a:rPr>
                <a:t>Investigations into faceted search workflows</a:t>
              </a:r>
            </a:p>
          </p:txBody>
        </p:sp>
      </p:grpSp>
      <p:grpSp>
        <p:nvGrpSpPr>
          <p:cNvPr id="8" name="Group 7"/>
          <p:cNvGrpSpPr/>
          <p:nvPr/>
        </p:nvGrpSpPr>
        <p:grpSpPr>
          <a:xfrm>
            <a:off x="381000" y="3704905"/>
            <a:ext cx="8382000" cy="1000445"/>
            <a:chOff x="381000" y="3577907"/>
            <a:chExt cx="8382000" cy="1487059"/>
          </a:xfrm>
        </p:grpSpPr>
        <p:sp>
          <p:nvSpPr>
            <p:cNvPr id="9" name="Chevron 8"/>
            <p:cNvSpPr/>
            <p:nvPr/>
          </p:nvSpPr>
          <p:spPr>
            <a:xfrm rot="5400000">
              <a:off x="18473" y="3940440"/>
              <a:ext cx="1487053" cy="762000"/>
            </a:xfrm>
            <a:prstGeom prst="chevron">
              <a:avLst>
                <a:gd name="adj" fmla="val 34451"/>
              </a:avLst>
            </a:prstGeom>
            <a:solidFill>
              <a:srgbClr val="007297"/>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0" rIns="0" rtlCol="0" anchor="ctr"/>
            <a:lstStyle/>
            <a:p>
              <a:pPr algn="ctr"/>
              <a:r>
                <a:rPr lang="en-US" sz="1400" dirty="0" smtClean="0">
                  <a:solidFill>
                    <a:schemeClr val="bg1"/>
                  </a:solidFill>
                  <a:latin typeface="+mj-lt"/>
                </a:rPr>
                <a:t>Futures</a:t>
              </a:r>
            </a:p>
          </p:txBody>
        </p:sp>
        <p:sp>
          <p:nvSpPr>
            <p:cNvPr id="10" name="Rectangle 9"/>
            <p:cNvSpPr/>
            <p:nvPr/>
          </p:nvSpPr>
          <p:spPr>
            <a:xfrm>
              <a:off x="1143000" y="3577907"/>
              <a:ext cx="7620000" cy="109728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buClr>
                  <a:schemeClr val="accent5"/>
                </a:buClr>
                <a:buFont typeface="Wingdings" charset="2"/>
                <a:buChar char="§"/>
              </a:pPr>
              <a:r>
                <a:rPr lang="en-US" sz="2000" dirty="0">
                  <a:solidFill>
                    <a:schemeClr val="tx1"/>
                  </a:solidFill>
                </a:rPr>
                <a:t>Investigation into web-based interface for blending &amp; analytics together</a:t>
              </a:r>
            </a:p>
          </p:txBody>
        </p:sp>
      </p:grpSp>
      <p:grpSp>
        <p:nvGrpSpPr>
          <p:cNvPr id="11" name="Group 10"/>
          <p:cNvGrpSpPr/>
          <p:nvPr/>
        </p:nvGrpSpPr>
        <p:grpSpPr>
          <a:xfrm>
            <a:off x="381001" y="1500001"/>
            <a:ext cx="8381999" cy="1300349"/>
            <a:chOff x="381001" y="2324057"/>
            <a:chExt cx="8381999" cy="1368827"/>
          </a:xfrm>
        </p:grpSpPr>
        <p:sp>
          <p:nvSpPr>
            <p:cNvPr id="12" name="Chevron 11"/>
            <p:cNvSpPr/>
            <p:nvPr/>
          </p:nvSpPr>
          <p:spPr>
            <a:xfrm rot="5400000">
              <a:off x="77587" y="2627471"/>
              <a:ext cx="1368827" cy="762000"/>
            </a:xfrm>
            <a:prstGeom prst="chevron">
              <a:avLst>
                <a:gd name="adj" fmla="val 344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solidFill>
                    <a:schemeClr val="bg1"/>
                  </a:solidFill>
                  <a:latin typeface="+mj-lt"/>
                </a:rPr>
                <a:t>2015</a:t>
              </a:r>
            </a:p>
          </p:txBody>
        </p:sp>
        <p:sp>
          <p:nvSpPr>
            <p:cNvPr id="13" name="Rectangle 12"/>
            <p:cNvSpPr/>
            <p:nvPr/>
          </p:nvSpPr>
          <p:spPr>
            <a:xfrm>
              <a:off x="1143000" y="2324057"/>
              <a:ext cx="7620000" cy="109728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buClr>
                  <a:schemeClr val="accent5"/>
                </a:buClr>
                <a:buFont typeface="Wingdings" charset="2"/>
                <a:buChar char="§"/>
              </a:pPr>
              <a:r>
                <a:rPr lang="en-US" sz="2000" dirty="0">
                  <a:solidFill>
                    <a:schemeClr val="tx1"/>
                  </a:solidFill>
                </a:rPr>
                <a:t>Annotations stream step</a:t>
              </a:r>
            </a:p>
            <a:p>
              <a:pPr marL="285750" lvl="0" indent="-285750">
                <a:buClr>
                  <a:schemeClr val="accent5"/>
                </a:buClr>
                <a:buFont typeface="Wingdings" charset="2"/>
                <a:buChar char="§"/>
              </a:pPr>
              <a:r>
                <a:rPr lang="en-US" sz="2000" dirty="0">
                  <a:solidFill>
                    <a:schemeClr val="tx1"/>
                  </a:solidFill>
                </a:rPr>
                <a:t>Auto-model build step</a:t>
              </a:r>
            </a:p>
            <a:p>
              <a:pPr marL="285750" lvl="0" indent="-285750">
                <a:buClr>
                  <a:schemeClr val="accent5"/>
                </a:buClr>
                <a:buFont typeface="Wingdings" charset="2"/>
                <a:buChar char="§"/>
              </a:pPr>
              <a:r>
                <a:rPr lang="en-US" sz="2000" dirty="0">
                  <a:solidFill>
                    <a:schemeClr val="tx1"/>
                  </a:solidFill>
                </a:rPr>
                <a:t>Data Services</a:t>
              </a:r>
            </a:p>
          </p:txBody>
        </p:sp>
      </p:grpSp>
      <p:sp>
        <p:nvSpPr>
          <p:cNvPr id="14" name="Content Placeholder 13"/>
          <p:cNvSpPr>
            <a:spLocks noGrp="1"/>
          </p:cNvSpPr>
          <p:nvPr>
            <p:ph idx="1"/>
          </p:nvPr>
        </p:nvSpPr>
        <p:spPr>
          <a:xfrm>
            <a:off x="264160" y="967575"/>
            <a:ext cx="8584006" cy="430887"/>
          </a:xfrm>
        </p:spPr>
        <p:txBody>
          <a:bodyPr/>
          <a:lstStyle/>
          <a:p>
            <a:pPr marL="0" indent="0">
              <a:buNone/>
            </a:pPr>
            <a:r>
              <a:rPr lang="en-US" b="1" dirty="0"/>
              <a:t>Bring powerful big data blending closer to the </a:t>
            </a:r>
            <a:r>
              <a:rPr lang="en-US" b="1" dirty="0" smtClean="0"/>
              <a:t>analyst</a:t>
            </a:r>
            <a:endParaRPr lang="en-US" b="1" dirty="0"/>
          </a:p>
        </p:txBody>
      </p:sp>
    </p:spTree>
    <p:extLst>
      <p:ext uri="{BB962C8B-B14F-4D97-AF65-F5344CB8AC3E}">
        <p14:creationId xmlns:p14="http://schemas.microsoft.com/office/powerpoint/2010/main" val="1549749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Roadmap</a:t>
            </a:r>
            <a:endParaRPr lang="en-US" dirty="0"/>
          </a:p>
        </p:txBody>
      </p:sp>
      <p:grpSp>
        <p:nvGrpSpPr>
          <p:cNvPr id="5" name="Group 4"/>
          <p:cNvGrpSpPr/>
          <p:nvPr/>
        </p:nvGrpSpPr>
        <p:grpSpPr>
          <a:xfrm>
            <a:off x="381000" y="2674753"/>
            <a:ext cx="8382000" cy="1143043"/>
            <a:chOff x="381000" y="2324056"/>
            <a:chExt cx="8382000" cy="1415616"/>
          </a:xfrm>
        </p:grpSpPr>
        <p:sp>
          <p:nvSpPr>
            <p:cNvPr id="6" name="Chevron 5"/>
            <p:cNvSpPr/>
            <p:nvPr/>
          </p:nvSpPr>
          <p:spPr>
            <a:xfrm rot="5400000">
              <a:off x="54192" y="2650864"/>
              <a:ext cx="1415616" cy="762000"/>
            </a:xfrm>
            <a:prstGeom prst="chevron">
              <a:avLst>
                <a:gd name="adj" fmla="val 344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solidFill>
                    <a:schemeClr val="bg1"/>
                  </a:solidFill>
                  <a:latin typeface="+mj-lt"/>
                </a:rPr>
                <a:t>2016</a:t>
              </a:r>
            </a:p>
          </p:txBody>
        </p:sp>
        <p:sp>
          <p:nvSpPr>
            <p:cNvPr id="7" name="Rectangle 6"/>
            <p:cNvSpPr/>
            <p:nvPr/>
          </p:nvSpPr>
          <p:spPr>
            <a:xfrm>
              <a:off x="1143000" y="2324057"/>
              <a:ext cx="7620000" cy="109728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buClr>
                  <a:schemeClr val="accent5"/>
                </a:buClr>
                <a:buFont typeface="Wingdings" charset="2"/>
                <a:buChar char="§"/>
              </a:pPr>
              <a:r>
                <a:rPr lang="en-US" sz="2000" dirty="0">
                  <a:solidFill>
                    <a:schemeClr val="tx1"/>
                  </a:solidFill>
                </a:rPr>
                <a:t>Lineage available to enterprise metadata management tools</a:t>
              </a:r>
            </a:p>
            <a:p>
              <a:pPr marL="285750" lvl="0" indent="-285750">
                <a:buClr>
                  <a:schemeClr val="accent5"/>
                </a:buClr>
                <a:buFont typeface="Wingdings" charset="2"/>
                <a:buChar char="§"/>
              </a:pPr>
              <a:r>
                <a:rPr lang="en-US" sz="2000" dirty="0">
                  <a:solidFill>
                    <a:schemeClr val="tx1"/>
                  </a:solidFill>
                </a:rPr>
                <a:t>Phase 1: simplified administration &amp; management</a:t>
              </a:r>
            </a:p>
          </p:txBody>
        </p:sp>
      </p:grpSp>
      <p:grpSp>
        <p:nvGrpSpPr>
          <p:cNvPr id="8" name="Group 7"/>
          <p:cNvGrpSpPr/>
          <p:nvPr/>
        </p:nvGrpSpPr>
        <p:grpSpPr>
          <a:xfrm>
            <a:off x="381000" y="3704905"/>
            <a:ext cx="8382000" cy="1000445"/>
            <a:chOff x="381000" y="3577907"/>
            <a:chExt cx="8382000" cy="1487059"/>
          </a:xfrm>
        </p:grpSpPr>
        <p:sp>
          <p:nvSpPr>
            <p:cNvPr id="9" name="Chevron 8"/>
            <p:cNvSpPr/>
            <p:nvPr/>
          </p:nvSpPr>
          <p:spPr>
            <a:xfrm rot="5400000">
              <a:off x="18473" y="3940440"/>
              <a:ext cx="1487053" cy="762000"/>
            </a:xfrm>
            <a:prstGeom prst="chevron">
              <a:avLst>
                <a:gd name="adj" fmla="val 34451"/>
              </a:avLst>
            </a:prstGeom>
            <a:solidFill>
              <a:srgbClr val="007297"/>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0" rIns="0" rtlCol="0" anchor="ctr"/>
            <a:lstStyle/>
            <a:p>
              <a:pPr algn="ctr"/>
              <a:r>
                <a:rPr lang="en-US" sz="1400" dirty="0" smtClean="0">
                  <a:solidFill>
                    <a:schemeClr val="bg1"/>
                  </a:solidFill>
                  <a:latin typeface="+mj-lt"/>
                </a:rPr>
                <a:t>Futures</a:t>
              </a:r>
            </a:p>
          </p:txBody>
        </p:sp>
        <p:sp>
          <p:nvSpPr>
            <p:cNvPr id="10" name="Rectangle 9"/>
            <p:cNvSpPr/>
            <p:nvPr/>
          </p:nvSpPr>
          <p:spPr>
            <a:xfrm>
              <a:off x="1143000" y="3577907"/>
              <a:ext cx="7620000" cy="109728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buClr>
                  <a:schemeClr val="accent5"/>
                </a:buClr>
                <a:buFont typeface="Wingdings" charset="2"/>
                <a:buChar char="§"/>
              </a:pPr>
              <a:r>
                <a:rPr lang="en-US" sz="2000" dirty="0">
                  <a:solidFill>
                    <a:schemeClr val="tx1"/>
                  </a:solidFill>
                </a:rPr>
                <a:t>Investigating improvements to tenant administration &amp; management</a:t>
              </a:r>
            </a:p>
          </p:txBody>
        </p:sp>
      </p:grpSp>
      <p:grpSp>
        <p:nvGrpSpPr>
          <p:cNvPr id="11" name="Group 10"/>
          <p:cNvGrpSpPr/>
          <p:nvPr/>
        </p:nvGrpSpPr>
        <p:grpSpPr>
          <a:xfrm>
            <a:off x="381000" y="1646557"/>
            <a:ext cx="8382000" cy="1143043"/>
            <a:chOff x="381000" y="2324056"/>
            <a:chExt cx="8382000" cy="1415616"/>
          </a:xfrm>
        </p:grpSpPr>
        <p:sp>
          <p:nvSpPr>
            <p:cNvPr id="12" name="Chevron 11"/>
            <p:cNvSpPr/>
            <p:nvPr/>
          </p:nvSpPr>
          <p:spPr>
            <a:xfrm rot="5400000">
              <a:off x="54192" y="2650864"/>
              <a:ext cx="1415616" cy="762000"/>
            </a:xfrm>
            <a:prstGeom prst="chevron">
              <a:avLst>
                <a:gd name="adj" fmla="val 344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solidFill>
                    <a:schemeClr val="bg1"/>
                  </a:solidFill>
                  <a:latin typeface="+mj-lt"/>
                </a:rPr>
                <a:t>2015</a:t>
              </a:r>
            </a:p>
          </p:txBody>
        </p:sp>
        <p:sp>
          <p:nvSpPr>
            <p:cNvPr id="13" name="Rectangle 12"/>
            <p:cNvSpPr/>
            <p:nvPr/>
          </p:nvSpPr>
          <p:spPr>
            <a:xfrm>
              <a:off x="1143000" y="2324057"/>
              <a:ext cx="7620000" cy="109728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buClr>
                  <a:schemeClr val="accent5"/>
                </a:buClr>
                <a:buFont typeface="Wingdings" charset="2"/>
                <a:buChar char="§"/>
              </a:pPr>
              <a:r>
                <a:rPr lang="en-US" sz="2000" dirty="0">
                  <a:solidFill>
                    <a:schemeClr val="tx1"/>
                  </a:solidFill>
                </a:rPr>
                <a:t>Spring 4 enables SSO and Third Party Authentication</a:t>
              </a:r>
            </a:p>
            <a:p>
              <a:pPr marL="285750" lvl="0" indent="-285750">
                <a:buClr>
                  <a:schemeClr val="accent5"/>
                </a:buClr>
                <a:buFont typeface="Wingdings" charset="2"/>
                <a:buChar char="§"/>
              </a:pPr>
              <a:r>
                <a:rPr lang="en-US" sz="2000" dirty="0">
                  <a:solidFill>
                    <a:schemeClr val="tx1"/>
                  </a:solidFill>
                </a:rPr>
                <a:t>Java, Tomcat and JCR updates for security &amp; performance </a:t>
              </a:r>
            </a:p>
          </p:txBody>
        </p:sp>
      </p:grpSp>
      <p:sp>
        <p:nvSpPr>
          <p:cNvPr id="14" name="Content Placeholder 13"/>
          <p:cNvSpPr>
            <a:spLocks noGrp="1"/>
          </p:cNvSpPr>
          <p:nvPr>
            <p:ph idx="1"/>
          </p:nvPr>
        </p:nvSpPr>
        <p:spPr>
          <a:xfrm>
            <a:off x="264160" y="967575"/>
            <a:ext cx="8584006" cy="430887"/>
          </a:xfrm>
        </p:spPr>
        <p:txBody>
          <a:bodyPr/>
          <a:lstStyle/>
          <a:p>
            <a:pPr marL="0" indent="0">
              <a:buNone/>
            </a:pPr>
            <a:r>
              <a:rPr lang="en-US" b="1" dirty="0"/>
              <a:t>Extend and harden the </a:t>
            </a:r>
            <a:r>
              <a:rPr lang="en-US" b="1" dirty="0" err="1"/>
              <a:t>Pentaho</a:t>
            </a:r>
            <a:r>
              <a:rPr lang="en-US" b="1" dirty="0"/>
              <a:t> Platform </a:t>
            </a:r>
            <a:r>
              <a:rPr lang="en-US" b="1" dirty="0" smtClean="0"/>
              <a:t>Infrastructure</a:t>
            </a:r>
            <a:endParaRPr lang="en-US" b="1" dirty="0"/>
          </a:p>
        </p:txBody>
      </p:sp>
    </p:spTree>
    <p:extLst>
      <p:ext uri="{BB962C8B-B14F-4D97-AF65-F5344CB8AC3E}">
        <p14:creationId xmlns:p14="http://schemas.microsoft.com/office/powerpoint/2010/main" val="15397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64160" y="967575"/>
            <a:ext cx="8584006" cy="864339"/>
          </a:xfrm>
        </p:spPr>
        <p:txBody>
          <a:bodyPr/>
          <a:lstStyle/>
          <a:p>
            <a:r>
              <a:rPr lang="en-US" dirty="0" smtClean="0"/>
              <a:t>Will be provided by Pedro – </a:t>
            </a:r>
          </a:p>
          <a:p>
            <a:pPr lvl="1"/>
            <a:r>
              <a:rPr lang="en-US" dirty="0" smtClean="0"/>
              <a:t>STAY TUNED!</a:t>
            </a:r>
            <a:endParaRPr lang="en-US" dirty="0"/>
          </a:p>
        </p:txBody>
      </p:sp>
      <p:sp>
        <p:nvSpPr>
          <p:cNvPr id="3" name="Title 2"/>
          <p:cNvSpPr>
            <a:spLocks noGrp="1"/>
          </p:cNvSpPr>
          <p:nvPr>
            <p:ph type="title"/>
          </p:nvPr>
        </p:nvSpPr>
        <p:spPr/>
        <p:txBody>
          <a:bodyPr/>
          <a:lstStyle/>
          <a:p>
            <a:r>
              <a:rPr lang="en-US" dirty="0" smtClean="0"/>
              <a:t>C*Tools and overall Roadmap</a:t>
            </a:r>
            <a:endParaRPr lang="en-US" dirty="0"/>
          </a:p>
        </p:txBody>
      </p:sp>
    </p:spTree>
    <p:extLst>
      <p:ext uri="{BB962C8B-B14F-4D97-AF65-F5344CB8AC3E}">
        <p14:creationId xmlns:p14="http://schemas.microsoft.com/office/powerpoint/2010/main" val="35133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64160" y="967575"/>
            <a:ext cx="8584006" cy="2712537"/>
          </a:xfrm>
        </p:spPr>
        <p:txBody>
          <a:bodyPr/>
          <a:lstStyle/>
          <a:p>
            <a:r>
              <a:rPr lang="en-US" dirty="0" smtClean="0"/>
              <a:t>Major product releases</a:t>
            </a:r>
          </a:p>
          <a:p>
            <a:pPr lvl="1"/>
            <a:r>
              <a:rPr lang="en-US" dirty="0" smtClean="0"/>
              <a:t>Several large product release during the year</a:t>
            </a:r>
          </a:p>
          <a:p>
            <a:pPr lvl="2"/>
            <a:r>
              <a:rPr lang="en-US" dirty="0" smtClean="0"/>
              <a:t>5.3 in Q1, 5.4 in Q2</a:t>
            </a:r>
          </a:p>
          <a:p>
            <a:pPr lvl="1"/>
            <a:r>
              <a:rPr lang="en-US" dirty="0" smtClean="0"/>
              <a:t>6.0 Platform release in October</a:t>
            </a:r>
            <a:endParaRPr lang="en-US" dirty="0"/>
          </a:p>
          <a:p>
            <a:r>
              <a:rPr lang="en-US" dirty="0" smtClean="0"/>
              <a:t>And … Acquired by Hitachi Data Systems in May 2015</a:t>
            </a:r>
          </a:p>
          <a:p>
            <a:pPr lvl="1"/>
            <a:r>
              <a:rPr lang="en-US" dirty="0" smtClean="0"/>
              <a:t>More on that to come…. </a:t>
            </a:r>
            <a:endParaRPr lang="en-US" dirty="0"/>
          </a:p>
        </p:txBody>
      </p:sp>
      <p:sp>
        <p:nvSpPr>
          <p:cNvPr id="3" name="Title 2"/>
          <p:cNvSpPr>
            <a:spLocks noGrp="1"/>
          </p:cNvSpPr>
          <p:nvPr>
            <p:ph type="title"/>
          </p:nvPr>
        </p:nvSpPr>
        <p:spPr/>
        <p:txBody>
          <a:bodyPr/>
          <a:lstStyle/>
          <a:p>
            <a:r>
              <a:rPr lang="en-US" dirty="0" smtClean="0"/>
              <a:t>Pentaho 2014/2015</a:t>
            </a:r>
            <a:endParaRPr lang="en-US" dirty="0"/>
          </a:p>
        </p:txBody>
      </p:sp>
    </p:spTree>
    <p:extLst>
      <p:ext uri="{BB962C8B-B14F-4D97-AF65-F5344CB8AC3E}">
        <p14:creationId xmlns:p14="http://schemas.microsoft.com/office/powerpoint/2010/main" val="3157260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64160" y="967575"/>
            <a:ext cx="8584006" cy="3659977"/>
          </a:xfrm>
        </p:spPr>
        <p:txBody>
          <a:bodyPr/>
          <a:lstStyle/>
          <a:p>
            <a:r>
              <a:rPr lang="en-US" dirty="0" smtClean="0"/>
              <a:t>Near term -   Open the Annotations and Model build/publish steps</a:t>
            </a:r>
          </a:p>
          <a:p>
            <a:r>
              <a:rPr lang="en-US" dirty="0" smtClean="0"/>
              <a:t>New processes for community contributions</a:t>
            </a:r>
          </a:p>
          <a:p>
            <a:pPr lvl="1"/>
            <a:r>
              <a:rPr lang="en-US" dirty="0" smtClean="0"/>
              <a:t>See Marc </a:t>
            </a:r>
            <a:r>
              <a:rPr lang="en-US" dirty="0" err="1" smtClean="0"/>
              <a:t>Batchelor’s</a:t>
            </a:r>
            <a:r>
              <a:rPr lang="en-US" dirty="0" smtClean="0"/>
              <a:t> session later today</a:t>
            </a:r>
          </a:p>
          <a:p>
            <a:r>
              <a:rPr lang="en-US" dirty="0" smtClean="0"/>
              <a:t>High level agreement to open PIR</a:t>
            </a:r>
          </a:p>
          <a:p>
            <a:r>
              <a:rPr lang="en-US" dirty="0" smtClean="0"/>
              <a:t>Discussions with Hitachi and HDS about opening some of their tech</a:t>
            </a:r>
          </a:p>
          <a:p>
            <a:pPr lvl="1"/>
            <a:r>
              <a:rPr lang="en-US" dirty="0" smtClean="0"/>
              <a:t>Candidates – streaming engine,  search and content indexing,  </a:t>
            </a:r>
            <a:r>
              <a:rPr lang="en-US" dirty="0" err="1" smtClean="0"/>
              <a:t>IoT</a:t>
            </a:r>
            <a:r>
              <a:rPr lang="en-US" dirty="0" smtClean="0"/>
              <a:t> platform components, etc.</a:t>
            </a:r>
            <a:endParaRPr lang="en-US" dirty="0"/>
          </a:p>
        </p:txBody>
      </p:sp>
      <p:sp>
        <p:nvSpPr>
          <p:cNvPr id="3" name="Title 2"/>
          <p:cNvSpPr>
            <a:spLocks noGrp="1"/>
          </p:cNvSpPr>
          <p:nvPr>
            <p:ph type="title"/>
          </p:nvPr>
        </p:nvSpPr>
        <p:spPr/>
        <p:txBody>
          <a:bodyPr/>
          <a:lstStyle/>
          <a:p>
            <a:r>
              <a:rPr lang="en-US" dirty="0" smtClean="0"/>
              <a:t>General Community roadmap additions</a:t>
            </a:r>
            <a:endParaRPr lang="en-US" dirty="0"/>
          </a:p>
        </p:txBody>
      </p:sp>
    </p:spTree>
    <p:extLst>
      <p:ext uri="{BB962C8B-B14F-4D97-AF65-F5344CB8AC3E}">
        <p14:creationId xmlns:p14="http://schemas.microsoft.com/office/powerpoint/2010/main" val="768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Pentaho Commitment</a:t>
            </a:r>
            <a:endParaRPr lang="en-US" dirty="0"/>
          </a:p>
        </p:txBody>
      </p:sp>
      <p:sp>
        <p:nvSpPr>
          <p:cNvPr id="3" name="Content Placeholder 2"/>
          <p:cNvSpPr>
            <a:spLocks noGrp="1"/>
          </p:cNvSpPr>
          <p:nvPr>
            <p:ph idx="1"/>
          </p:nvPr>
        </p:nvSpPr>
        <p:spPr>
          <a:xfrm>
            <a:off x="3238500" y="1376350"/>
            <a:ext cx="5918200" cy="3231654"/>
          </a:xfrm>
        </p:spPr>
        <p:txBody>
          <a:bodyPr/>
          <a:lstStyle/>
          <a:p>
            <a:r>
              <a:rPr lang="en-US" sz="2400" b="1" dirty="0" smtClean="0"/>
              <a:t>A future-proof data foundation</a:t>
            </a:r>
          </a:p>
          <a:p>
            <a:r>
              <a:rPr lang="en-US" sz="2400" b="1" dirty="0" smtClean="0"/>
              <a:t>Innovation in the big data ecosystem</a:t>
            </a:r>
          </a:p>
          <a:p>
            <a:r>
              <a:rPr lang="en-US" sz="2400" b="1" dirty="0" smtClean="0"/>
              <a:t>Enterprise class platform</a:t>
            </a:r>
          </a:p>
          <a:p>
            <a:r>
              <a:rPr lang="en-US" sz="2400" b="1" dirty="0" smtClean="0"/>
              <a:t>Become MORE open – with full Hitachi support</a:t>
            </a:r>
          </a:p>
          <a:p>
            <a:r>
              <a:rPr lang="en-US" sz="2400" b="1" dirty="0" smtClean="0"/>
              <a:t>Embrace our roots </a:t>
            </a:r>
            <a:r>
              <a:rPr lang="en-US" b="1" dirty="0" smtClean="0"/>
              <a:t>of Open Source</a:t>
            </a:r>
            <a:endParaRPr lang="en-US" sz="2400" b="1" dirty="0" smtClean="0"/>
          </a:p>
        </p:txBody>
      </p:sp>
      <p:pic>
        <p:nvPicPr>
          <p:cNvPr id="8" name="Picture 7" descr="Dash.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 y="1154509"/>
            <a:ext cx="3048001" cy="4077891"/>
          </a:xfrm>
          <a:prstGeom prst="rect">
            <a:avLst/>
          </a:prstGeom>
        </p:spPr>
      </p:pic>
    </p:spTree>
    <p:extLst>
      <p:ext uri="{BB962C8B-B14F-4D97-AF65-F5344CB8AC3E}">
        <p14:creationId xmlns:p14="http://schemas.microsoft.com/office/powerpoint/2010/main" val="1190884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SHOW_Gallivan.043.png"/>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a:ln w="12700">
            <a:miter lim="400000"/>
          </a:ln>
        </p:spPr>
      </p:pic>
    </p:spTree>
    <p:extLst>
      <p:ext uri="{BB962C8B-B14F-4D97-AF65-F5344CB8AC3E}">
        <p14:creationId xmlns:p14="http://schemas.microsoft.com/office/powerpoint/2010/main" val="1370513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64160" y="1218112"/>
            <a:ext cx="4021111" cy="3472915"/>
          </a:xfrm>
        </p:spPr>
        <p:txBody>
          <a:bodyPr>
            <a:normAutofit fontScale="47500" lnSpcReduction="20000"/>
          </a:bodyPr>
          <a:lstStyle/>
          <a:p>
            <a:r>
              <a:rPr lang="en-US" dirty="0"/>
              <a:t>Support for CDH 5.2 and </a:t>
            </a:r>
            <a:r>
              <a:rPr lang="en-US" dirty="0" err="1"/>
              <a:t>MapR</a:t>
            </a:r>
            <a:r>
              <a:rPr lang="en-US" dirty="0"/>
              <a:t> </a:t>
            </a:r>
            <a:r>
              <a:rPr lang="en-US" dirty="0" smtClean="0"/>
              <a:t>4.0.1</a:t>
            </a:r>
            <a:endParaRPr lang="en-US" dirty="0"/>
          </a:p>
          <a:p>
            <a:r>
              <a:rPr lang="en-US" dirty="0" smtClean="0"/>
              <a:t>Named Clusters</a:t>
            </a:r>
            <a:endParaRPr lang="en-US" dirty="0"/>
          </a:p>
          <a:p>
            <a:r>
              <a:rPr lang="en-US" dirty="0"/>
              <a:t>Carte </a:t>
            </a:r>
            <a:r>
              <a:rPr lang="en-US" dirty="0" smtClean="0"/>
              <a:t>Clustering</a:t>
            </a:r>
            <a:endParaRPr lang="en-US" dirty="0"/>
          </a:p>
          <a:p>
            <a:r>
              <a:rPr lang="en-US" dirty="0" smtClean="0"/>
              <a:t>PDI </a:t>
            </a:r>
            <a:r>
              <a:rPr lang="en-US" dirty="0"/>
              <a:t>SDK as </a:t>
            </a:r>
            <a:r>
              <a:rPr lang="en-US" dirty="0" smtClean="0"/>
              <a:t>an “Official” </a:t>
            </a:r>
            <a:r>
              <a:rPr lang="en-US" dirty="0"/>
              <a:t>release </a:t>
            </a:r>
            <a:r>
              <a:rPr lang="en-US" dirty="0" smtClean="0"/>
              <a:t>package</a:t>
            </a:r>
            <a:endParaRPr lang="en-US" dirty="0"/>
          </a:p>
          <a:p>
            <a:r>
              <a:rPr lang="en-US" dirty="0"/>
              <a:t>BA Server / Plugin Improvements </a:t>
            </a:r>
            <a:r>
              <a:rPr lang="en-US" dirty="0" smtClean="0"/>
              <a:t> (Data Access for example - </a:t>
            </a:r>
            <a:r>
              <a:rPr lang="en-US" dirty="0"/>
              <a:t>0 bad builds during ALL 5.3.0 RC builds </a:t>
            </a:r>
            <a:r>
              <a:rPr lang="en-US" dirty="0" smtClean="0"/>
              <a:t>)</a:t>
            </a:r>
          </a:p>
          <a:p>
            <a:r>
              <a:rPr lang="en-US" dirty="0" smtClean="0"/>
              <a:t>PDI </a:t>
            </a:r>
            <a:r>
              <a:rPr lang="en-US" dirty="0"/>
              <a:t>SDK documentation</a:t>
            </a:r>
          </a:p>
          <a:p>
            <a:r>
              <a:rPr lang="en-US" dirty="0" smtClean="0"/>
              <a:t>Carte </a:t>
            </a:r>
            <a:r>
              <a:rPr lang="en-US" dirty="0"/>
              <a:t>Clustering documentation</a:t>
            </a:r>
          </a:p>
          <a:p>
            <a:r>
              <a:rPr lang="en-US" dirty="0"/>
              <a:t>MT Documentation</a:t>
            </a:r>
          </a:p>
          <a:p>
            <a:r>
              <a:rPr lang="en-US" dirty="0"/>
              <a:t>Over 300 Closed and Validated </a:t>
            </a:r>
            <a:r>
              <a:rPr lang="en-US" dirty="0" err="1"/>
              <a:t>jiras</a:t>
            </a:r>
            <a:r>
              <a:rPr lang="en-US" dirty="0"/>
              <a:t>! (Majority common code)</a:t>
            </a:r>
          </a:p>
          <a:p>
            <a:endParaRPr lang="en-US" dirty="0"/>
          </a:p>
        </p:txBody>
      </p:sp>
      <p:sp>
        <p:nvSpPr>
          <p:cNvPr id="3" name="Title 2"/>
          <p:cNvSpPr>
            <a:spLocks noGrp="1"/>
          </p:cNvSpPr>
          <p:nvPr>
            <p:ph type="title"/>
          </p:nvPr>
        </p:nvSpPr>
        <p:spPr/>
        <p:txBody>
          <a:bodyPr/>
          <a:lstStyle/>
          <a:p>
            <a:r>
              <a:rPr lang="en-US" dirty="0" smtClean="0"/>
              <a:t>Product Releases – 5.3 (February)</a:t>
            </a:r>
            <a:endParaRPr lang="en-US" dirty="0"/>
          </a:p>
        </p:txBody>
      </p:sp>
      <p:sp>
        <p:nvSpPr>
          <p:cNvPr id="4" name="Content Placeholder 1"/>
          <p:cNvSpPr txBox="1">
            <a:spLocks/>
          </p:cNvSpPr>
          <p:nvPr/>
        </p:nvSpPr>
        <p:spPr>
          <a:xfrm>
            <a:off x="4483984" y="1218112"/>
            <a:ext cx="3933314" cy="3472916"/>
          </a:xfrm>
          <a:prstGeom prst="rect">
            <a:avLst/>
          </a:prstGeom>
        </p:spPr>
        <p:txBody>
          <a:bodyPr vert="horz" wrap="square" lIns="91440" tIns="45720" rIns="91440" bIns="45720" rtlCol="0">
            <a:normAutofit fontScale="70000" lnSpcReduction="20000"/>
          </a:bodyPr>
          <a:lstStyle>
            <a:lvl1pPr marL="280988" indent="-280988" algn="l" defTabSz="914400" rtl="0" eaLnBrk="1" latinLnBrk="0" hangingPunct="1">
              <a:lnSpc>
                <a:spcPct val="100000"/>
              </a:lnSpc>
              <a:spcBef>
                <a:spcPts val="1200"/>
              </a:spcBef>
              <a:spcAft>
                <a:spcPts val="600"/>
              </a:spcAft>
              <a:buClr>
                <a:schemeClr val="accent5"/>
              </a:buClr>
              <a:buFont typeface="Wingdings" charset="2"/>
              <a:buChar char="§"/>
              <a:defRPr lang="en-US" sz="22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20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Using an existing model for publish</a:t>
            </a:r>
          </a:p>
          <a:p>
            <a:r>
              <a:rPr lang="en-US" dirty="0" smtClean="0"/>
              <a:t>Using user-defined annotations to assist auto-model generation</a:t>
            </a:r>
          </a:p>
          <a:p>
            <a:r>
              <a:rPr lang="en-US" dirty="0" smtClean="0"/>
              <a:t>Validated to work with Amazon Redshift and Impala</a:t>
            </a:r>
          </a:p>
          <a:p>
            <a:r>
              <a:rPr lang="en-US" dirty="0" err="1" smtClean="0"/>
              <a:t>Vizor</a:t>
            </a:r>
            <a:r>
              <a:rPr lang="en-US" dirty="0" smtClean="0"/>
              <a:t> as a package</a:t>
            </a:r>
          </a:p>
          <a:p>
            <a:r>
              <a:rPr lang="en-US" dirty="0" smtClean="0"/>
              <a:t>Analyzer JS API and Documentation</a:t>
            </a:r>
          </a:p>
          <a:p>
            <a:r>
              <a:rPr lang="en-US" dirty="0" smtClean="0"/>
              <a:t>PIR Improvements </a:t>
            </a:r>
          </a:p>
          <a:p>
            <a:r>
              <a:rPr lang="en-US" dirty="0" smtClean="0"/>
              <a:t>Analyzer API documentation</a:t>
            </a:r>
          </a:p>
        </p:txBody>
      </p:sp>
      <p:sp>
        <p:nvSpPr>
          <p:cNvPr id="5" name="TextBox 4"/>
          <p:cNvSpPr txBox="1"/>
          <p:nvPr/>
        </p:nvSpPr>
        <p:spPr>
          <a:xfrm>
            <a:off x="907164" y="785554"/>
            <a:ext cx="2159915" cy="369332"/>
          </a:xfrm>
          <a:prstGeom prst="rect">
            <a:avLst/>
          </a:prstGeom>
          <a:noFill/>
        </p:spPr>
        <p:txBody>
          <a:bodyPr wrap="square" rtlCol="0">
            <a:spAutoFit/>
          </a:bodyPr>
          <a:lstStyle/>
          <a:p>
            <a:r>
              <a:rPr lang="en-US" dirty="0" smtClean="0"/>
              <a:t>CE/EE Features</a:t>
            </a:r>
          </a:p>
        </p:txBody>
      </p:sp>
      <p:sp>
        <p:nvSpPr>
          <p:cNvPr id="6" name="TextBox 5"/>
          <p:cNvSpPr txBox="1"/>
          <p:nvPr/>
        </p:nvSpPr>
        <p:spPr>
          <a:xfrm>
            <a:off x="5042447" y="785554"/>
            <a:ext cx="2159915" cy="369332"/>
          </a:xfrm>
          <a:prstGeom prst="rect">
            <a:avLst/>
          </a:prstGeom>
          <a:noFill/>
        </p:spPr>
        <p:txBody>
          <a:bodyPr wrap="square" rtlCol="0">
            <a:spAutoFit/>
          </a:bodyPr>
          <a:lstStyle/>
          <a:p>
            <a:r>
              <a:rPr lang="en-US" dirty="0" smtClean="0"/>
              <a:t>EE Only Features</a:t>
            </a:r>
          </a:p>
        </p:txBody>
      </p:sp>
    </p:spTree>
    <p:extLst>
      <p:ext uri="{BB962C8B-B14F-4D97-AF65-F5344CB8AC3E}">
        <p14:creationId xmlns:p14="http://schemas.microsoft.com/office/powerpoint/2010/main" val="2206035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64160" y="1364976"/>
            <a:ext cx="4021111" cy="3326051"/>
          </a:xfrm>
        </p:spPr>
        <p:txBody>
          <a:bodyPr>
            <a:normAutofit fontScale="55000" lnSpcReduction="20000"/>
          </a:bodyPr>
          <a:lstStyle/>
          <a:p>
            <a:r>
              <a:rPr lang="en-US" dirty="0" smtClean="0"/>
              <a:t>New PDI Look and Feel (CE)</a:t>
            </a:r>
            <a:endParaRPr lang="en-US" dirty="0"/>
          </a:p>
          <a:p>
            <a:r>
              <a:rPr lang="en-US" dirty="0" smtClean="0"/>
              <a:t>BA Server Utilities</a:t>
            </a:r>
          </a:p>
          <a:p>
            <a:r>
              <a:rPr lang="en-US" dirty="0" smtClean="0"/>
              <a:t>C*Tools support for </a:t>
            </a:r>
            <a:r>
              <a:rPr lang="en-US" dirty="0" err="1" smtClean="0"/>
              <a:t>RequireJS</a:t>
            </a:r>
            <a:endParaRPr lang="en-US" dirty="0" smtClean="0"/>
          </a:p>
          <a:p>
            <a:r>
              <a:rPr lang="en-US" dirty="0" smtClean="0"/>
              <a:t>Improved Named Clusters support</a:t>
            </a:r>
          </a:p>
          <a:p>
            <a:r>
              <a:rPr lang="en-US" dirty="0" smtClean="0"/>
              <a:t>AWS EMR Shim Support</a:t>
            </a:r>
          </a:p>
          <a:p>
            <a:r>
              <a:rPr lang="en-US" dirty="0" smtClean="0"/>
              <a:t>Spark Integration</a:t>
            </a:r>
          </a:p>
          <a:p>
            <a:r>
              <a:rPr lang="en-US" dirty="0" smtClean="0"/>
              <a:t>User Console localizations</a:t>
            </a:r>
          </a:p>
          <a:p>
            <a:r>
              <a:rPr lang="en-US" dirty="0" smtClean="0"/>
              <a:t>Mongo 3.0 Support</a:t>
            </a:r>
          </a:p>
          <a:p>
            <a:r>
              <a:rPr lang="en-US" dirty="0" smtClean="0"/>
              <a:t>Google Analytics step upgrades</a:t>
            </a:r>
          </a:p>
        </p:txBody>
      </p:sp>
      <p:sp>
        <p:nvSpPr>
          <p:cNvPr id="3" name="Title 2"/>
          <p:cNvSpPr>
            <a:spLocks noGrp="1"/>
          </p:cNvSpPr>
          <p:nvPr>
            <p:ph type="title"/>
          </p:nvPr>
        </p:nvSpPr>
        <p:spPr/>
        <p:txBody>
          <a:bodyPr/>
          <a:lstStyle/>
          <a:p>
            <a:r>
              <a:rPr lang="en-US" dirty="0" smtClean="0"/>
              <a:t>Product Releases – 5.4 (June)</a:t>
            </a:r>
            <a:endParaRPr lang="en-US" dirty="0"/>
          </a:p>
        </p:txBody>
      </p:sp>
      <p:sp>
        <p:nvSpPr>
          <p:cNvPr id="4" name="Content Placeholder 1"/>
          <p:cNvSpPr txBox="1">
            <a:spLocks/>
          </p:cNvSpPr>
          <p:nvPr/>
        </p:nvSpPr>
        <p:spPr>
          <a:xfrm>
            <a:off x="4483984" y="1364976"/>
            <a:ext cx="3933314" cy="3326052"/>
          </a:xfrm>
          <a:prstGeom prst="rect">
            <a:avLst/>
          </a:prstGeom>
        </p:spPr>
        <p:txBody>
          <a:bodyPr vert="horz" wrap="square" lIns="91440" tIns="45720" rIns="91440" bIns="45720" rtlCol="0">
            <a:normAutofit/>
          </a:bodyPr>
          <a:lstStyle>
            <a:lvl1pPr marL="280988" indent="-280988" algn="l" defTabSz="914400" rtl="0" eaLnBrk="1" latinLnBrk="0" hangingPunct="1">
              <a:lnSpc>
                <a:spcPct val="100000"/>
              </a:lnSpc>
              <a:spcBef>
                <a:spcPts val="1200"/>
              </a:spcBef>
              <a:spcAft>
                <a:spcPts val="600"/>
              </a:spcAft>
              <a:buClr>
                <a:schemeClr val="accent5"/>
              </a:buClr>
              <a:buFont typeface="Wingdings" charset="2"/>
              <a:buChar char="§"/>
              <a:defRPr lang="en-US" sz="22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20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Analyzer Extensibility APIs</a:t>
            </a:r>
          </a:p>
          <a:p>
            <a:r>
              <a:rPr lang="en-US" dirty="0" smtClean="0"/>
              <a:t>DI Server REST APIs</a:t>
            </a:r>
          </a:p>
          <a:p>
            <a:r>
              <a:rPr lang="en-US" dirty="0" smtClean="0"/>
              <a:t>SAP Hana support in PDI</a:t>
            </a:r>
          </a:p>
          <a:p>
            <a:r>
              <a:rPr lang="en-US" dirty="0" smtClean="0"/>
              <a:t>SDR Modeling improvements</a:t>
            </a:r>
          </a:p>
        </p:txBody>
      </p:sp>
      <p:sp>
        <p:nvSpPr>
          <p:cNvPr id="5" name="TextBox 4"/>
          <p:cNvSpPr txBox="1"/>
          <p:nvPr/>
        </p:nvSpPr>
        <p:spPr>
          <a:xfrm>
            <a:off x="907164" y="785554"/>
            <a:ext cx="2159915" cy="369332"/>
          </a:xfrm>
          <a:prstGeom prst="rect">
            <a:avLst/>
          </a:prstGeom>
          <a:noFill/>
        </p:spPr>
        <p:txBody>
          <a:bodyPr wrap="square" rtlCol="0">
            <a:spAutoFit/>
          </a:bodyPr>
          <a:lstStyle/>
          <a:p>
            <a:r>
              <a:rPr lang="en-US" dirty="0" smtClean="0"/>
              <a:t>CE/EE Features</a:t>
            </a:r>
          </a:p>
        </p:txBody>
      </p:sp>
      <p:sp>
        <p:nvSpPr>
          <p:cNvPr id="6" name="TextBox 5"/>
          <p:cNvSpPr txBox="1"/>
          <p:nvPr/>
        </p:nvSpPr>
        <p:spPr>
          <a:xfrm>
            <a:off x="5042447" y="785554"/>
            <a:ext cx="2159915" cy="369332"/>
          </a:xfrm>
          <a:prstGeom prst="rect">
            <a:avLst/>
          </a:prstGeom>
          <a:noFill/>
        </p:spPr>
        <p:txBody>
          <a:bodyPr wrap="square" rtlCol="0">
            <a:spAutoFit/>
          </a:bodyPr>
          <a:lstStyle/>
          <a:p>
            <a:r>
              <a:rPr lang="en-US" dirty="0" smtClean="0"/>
              <a:t>EE Only Features</a:t>
            </a:r>
          </a:p>
        </p:txBody>
      </p:sp>
    </p:spTree>
    <p:extLst>
      <p:ext uri="{BB962C8B-B14F-4D97-AF65-F5344CB8AC3E}">
        <p14:creationId xmlns:p14="http://schemas.microsoft.com/office/powerpoint/2010/main" val="4227502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64160" y="1373616"/>
            <a:ext cx="4021111" cy="3317412"/>
          </a:xfrm>
        </p:spPr>
        <p:txBody>
          <a:bodyPr>
            <a:normAutofit fontScale="40000" lnSpcReduction="20000"/>
          </a:bodyPr>
          <a:lstStyle/>
          <a:p>
            <a:r>
              <a:rPr lang="en-US" dirty="0" smtClean="0"/>
              <a:t>PDI Data Services – Opened and major advances</a:t>
            </a:r>
          </a:p>
          <a:p>
            <a:r>
              <a:rPr lang="en-US" dirty="0" smtClean="0"/>
              <a:t>OSGI Support </a:t>
            </a:r>
          </a:p>
          <a:p>
            <a:r>
              <a:rPr lang="en-US" dirty="0" smtClean="0"/>
              <a:t>New PDI Marketplace</a:t>
            </a:r>
          </a:p>
          <a:p>
            <a:r>
              <a:rPr lang="en-US" dirty="0" smtClean="0"/>
              <a:t>Testing framework for Named Clusters</a:t>
            </a:r>
          </a:p>
          <a:p>
            <a:r>
              <a:rPr lang="en-US" dirty="0" smtClean="0"/>
              <a:t>Library and back end upgrades (Java8, Tomcat8, Drools, VFS, </a:t>
            </a:r>
            <a:r>
              <a:rPr lang="en-US" dirty="0" err="1" smtClean="0"/>
              <a:t>etc</a:t>
            </a:r>
            <a:r>
              <a:rPr lang="en-US" dirty="0" smtClean="0"/>
              <a:t>, etc.)</a:t>
            </a:r>
          </a:p>
          <a:p>
            <a:r>
              <a:rPr lang="en-US" dirty="0" smtClean="0"/>
              <a:t>REST </a:t>
            </a:r>
            <a:r>
              <a:rPr lang="en-US" dirty="0" err="1" smtClean="0"/>
              <a:t>Apis</a:t>
            </a:r>
            <a:r>
              <a:rPr lang="en-US" dirty="0" smtClean="0"/>
              <a:t> for User Management</a:t>
            </a:r>
          </a:p>
          <a:p>
            <a:r>
              <a:rPr lang="en-US" dirty="0" smtClean="0"/>
              <a:t>Groundwork for a “Merged BA and DI Server”</a:t>
            </a:r>
          </a:p>
          <a:p>
            <a:r>
              <a:rPr lang="en-US" dirty="0" smtClean="0"/>
              <a:t>Major step improvements/defect resolution in PDI</a:t>
            </a:r>
          </a:p>
          <a:p>
            <a:r>
              <a:rPr lang="en-US" dirty="0" smtClean="0"/>
              <a:t>Lineage capture in PDI (see </a:t>
            </a:r>
            <a:r>
              <a:rPr lang="en-US" dirty="0" err="1" smtClean="0"/>
              <a:t>blogpost</a:t>
            </a:r>
            <a:r>
              <a:rPr lang="en-US" dirty="0" smtClean="0"/>
              <a:t> by Pedro on displaying through </a:t>
            </a:r>
            <a:r>
              <a:rPr lang="en-US" dirty="0" err="1" smtClean="0"/>
              <a:t>yEd</a:t>
            </a:r>
            <a:r>
              <a:rPr lang="en-US" dirty="0" smtClean="0"/>
              <a:t>)</a:t>
            </a:r>
          </a:p>
          <a:p>
            <a:endParaRPr lang="en-US" dirty="0"/>
          </a:p>
          <a:p>
            <a:endParaRPr lang="en-US" dirty="0"/>
          </a:p>
        </p:txBody>
      </p:sp>
      <p:sp>
        <p:nvSpPr>
          <p:cNvPr id="3" name="Title 2"/>
          <p:cNvSpPr>
            <a:spLocks noGrp="1"/>
          </p:cNvSpPr>
          <p:nvPr>
            <p:ph type="title"/>
          </p:nvPr>
        </p:nvSpPr>
        <p:spPr/>
        <p:txBody>
          <a:bodyPr/>
          <a:lstStyle/>
          <a:p>
            <a:r>
              <a:rPr lang="en-US" dirty="0" smtClean="0"/>
              <a:t>Product Releases – 6.0 (October)</a:t>
            </a:r>
            <a:endParaRPr lang="en-US" dirty="0"/>
          </a:p>
        </p:txBody>
      </p:sp>
      <p:sp>
        <p:nvSpPr>
          <p:cNvPr id="4" name="Content Placeholder 1"/>
          <p:cNvSpPr txBox="1">
            <a:spLocks/>
          </p:cNvSpPr>
          <p:nvPr/>
        </p:nvSpPr>
        <p:spPr>
          <a:xfrm>
            <a:off x="4483984" y="1373615"/>
            <a:ext cx="3933314" cy="3317413"/>
          </a:xfrm>
          <a:prstGeom prst="rect">
            <a:avLst/>
          </a:prstGeom>
        </p:spPr>
        <p:txBody>
          <a:bodyPr vert="horz" wrap="square" lIns="91440" tIns="45720" rIns="91440" bIns="45720" rtlCol="0">
            <a:normAutofit fontScale="92500"/>
          </a:bodyPr>
          <a:lstStyle>
            <a:lvl1pPr marL="280988" indent="-280988" algn="l" defTabSz="914400" rtl="0" eaLnBrk="1" latinLnBrk="0" hangingPunct="1">
              <a:lnSpc>
                <a:spcPct val="100000"/>
              </a:lnSpc>
              <a:spcBef>
                <a:spcPts val="1200"/>
              </a:spcBef>
              <a:spcAft>
                <a:spcPts val="600"/>
              </a:spcAft>
              <a:buClr>
                <a:schemeClr val="accent5"/>
              </a:buClr>
              <a:buFont typeface="Wingdings" charset="2"/>
              <a:buChar char="§"/>
              <a:defRPr lang="en-US" sz="22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20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Inline Modeling in Analyzer</a:t>
            </a:r>
          </a:p>
          <a:p>
            <a:r>
              <a:rPr lang="en-US" dirty="0" smtClean="0"/>
              <a:t>Annotation improvements in PDI</a:t>
            </a:r>
          </a:p>
          <a:p>
            <a:r>
              <a:rPr lang="en-US" dirty="0" smtClean="0"/>
              <a:t>System monitoring via SNMP</a:t>
            </a:r>
          </a:p>
          <a:p>
            <a:r>
              <a:rPr lang="en-US" dirty="0" smtClean="0"/>
              <a:t>Lineage information through </a:t>
            </a:r>
            <a:r>
              <a:rPr lang="en-US" dirty="0" err="1" smtClean="0"/>
              <a:t>MetaIntegration</a:t>
            </a:r>
            <a:endParaRPr lang="en-US" dirty="0" smtClean="0"/>
          </a:p>
          <a:p>
            <a:r>
              <a:rPr lang="en-US" dirty="0" smtClean="0"/>
              <a:t>Improved import/export</a:t>
            </a:r>
          </a:p>
        </p:txBody>
      </p:sp>
      <p:sp>
        <p:nvSpPr>
          <p:cNvPr id="5" name="TextBox 4"/>
          <p:cNvSpPr txBox="1"/>
          <p:nvPr/>
        </p:nvSpPr>
        <p:spPr>
          <a:xfrm>
            <a:off x="907164" y="785554"/>
            <a:ext cx="2159915" cy="369332"/>
          </a:xfrm>
          <a:prstGeom prst="rect">
            <a:avLst/>
          </a:prstGeom>
          <a:noFill/>
        </p:spPr>
        <p:txBody>
          <a:bodyPr wrap="square" rtlCol="0">
            <a:spAutoFit/>
          </a:bodyPr>
          <a:lstStyle/>
          <a:p>
            <a:r>
              <a:rPr lang="en-US" dirty="0" smtClean="0"/>
              <a:t>CE/EE Features</a:t>
            </a:r>
          </a:p>
        </p:txBody>
      </p:sp>
      <p:sp>
        <p:nvSpPr>
          <p:cNvPr id="6" name="TextBox 5"/>
          <p:cNvSpPr txBox="1"/>
          <p:nvPr/>
        </p:nvSpPr>
        <p:spPr>
          <a:xfrm>
            <a:off x="5042447" y="785554"/>
            <a:ext cx="2159915" cy="369332"/>
          </a:xfrm>
          <a:prstGeom prst="rect">
            <a:avLst/>
          </a:prstGeom>
          <a:noFill/>
        </p:spPr>
        <p:txBody>
          <a:bodyPr wrap="square" rtlCol="0">
            <a:spAutoFit/>
          </a:bodyPr>
          <a:lstStyle/>
          <a:p>
            <a:r>
              <a:rPr lang="en-US" dirty="0" smtClean="0"/>
              <a:t>EE Only Features</a:t>
            </a:r>
          </a:p>
        </p:txBody>
      </p:sp>
    </p:spTree>
    <p:extLst>
      <p:ext uri="{BB962C8B-B14F-4D97-AF65-F5344CB8AC3E}">
        <p14:creationId xmlns:p14="http://schemas.microsoft.com/office/powerpoint/2010/main" val="213434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Pentaho Strategy</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4219444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000" dirty="0" smtClean="0"/>
              <a:t>Pentaho enables the Modern Data-driven Business</a:t>
            </a:r>
            <a:endParaRPr lang="en-US" sz="2000" dirty="0"/>
          </a:p>
        </p:txBody>
      </p:sp>
      <p:sp>
        <p:nvSpPr>
          <p:cNvPr id="10" name="Rectangle 9"/>
          <p:cNvSpPr/>
          <p:nvPr/>
        </p:nvSpPr>
        <p:spPr>
          <a:xfrm>
            <a:off x="264159" y="1180221"/>
            <a:ext cx="8012083" cy="1107996"/>
          </a:xfrm>
          <a:prstGeom prst="rect">
            <a:avLst/>
          </a:prstGeom>
        </p:spPr>
        <p:txBody>
          <a:bodyPr wrap="square">
            <a:spAutoFit/>
          </a:bodyPr>
          <a:lstStyle/>
          <a:p>
            <a:r>
              <a:rPr lang="en-US" b="1" dirty="0">
                <a:solidFill>
                  <a:srgbClr val="003A70"/>
                </a:solidFill>
              </a:rPr>
              <a:t>Modern, </a:t>
            </a:r>
            <a:r>
              <a:rPr lang="en-US" b="1" dirty="0" smtClean="0">
                <a:solidFill>
                  <a:srgbClr val="003A70"/>
                </a:solidFill>
              </a:rPr>
              <a:t>Cohesive Business Analytics </a:t>
            </a:r>
            <a:r>
              <a:rPr lang="en-US" b="1" dirty="0">
                <a:solidFill>
                  <a:srgbClr val="003A70"/>
                </a:solidFill>
              </a:rPr>
              <a:t>and </a:t>
            </a:r>
            <a:r>
              <a:rPr lang="en-US" b="1" dirty="0" smtClean="0">
                <a:solidFill>
                  <a:srgbClr val="003A70"/>
                </a:solidFill>
              </a:rPr>
              <a:t>Data Integration Platform</a:t>
            </a:r>
            <a:endParaRPr lang="en-US" b="1" dirty="0">
              <a:solidFill>
                <a:srgbClr val="003A70"/>
              </a:solidFill>
            </a:endParaRPr>
          </a:p>
          <a:p>
            <a:pPr marL="285750" indent="-285750">
              <a:buFont typeface="Arial"/>
              <a:buChar char="•"/>
            </a:pPr>
            <a:r>
              <a:rPr lang="en-US" sz="1600" dirty="0"/>
              <a:t>Full spectrum </a:t>
            </a:r>
            <a:r>
              <a:rPr lang="en-US" sz="1600" dirty="0" smtClean="0"/>
              <a:t>of </a:t>
            </a:r>
            <a:r>
              <a:rPr lang="en-US" sz="1600" dirty="0"/>
              <a:t>analytics for all key </a:t>
            </a:r>
            <a:r>
              <a:rPr lang="en-US" sz="1600" dirty="0" smtClean="0"/>
              <a:t>roles</a:t>
            </a:r>
          </a:p>
          <a:p>
            <a:pPr marL="285750" indent="-285750">
              <a:buFont typeface="Arial"/>
              <a:buChar char="•"/>
            </a:pPr>
            <a:r>
              <a:rPr lang="en-US" sz="1600" dirty="0" smtClean="0"/>
              <a:t>Embeddable</a:t>
            </a:r>
            <a:r>
              <a:rPr lang="en-US" sz="1600" dirty="0"/>
              <a:t>, cloud-ready </a:t>
            </a:r>
            <a:r>
              <a:rPr lang="en-US" sz="1600" dirty="0" smtClean="0"/>
              <a:t>analytics</a:t>
            </a:r>
          </a:p>
          <a:p>
            <a:pPr marL="285750" indent="-285750">
              <a:buFont typeface="Arial"/>
              <a:buChar char="•"/>
            </a:pPr>
            <a:r>
              <a:rPr lang="en-US" sz="1600" dirty="0" smtClean="0"/>
              <a:t>Broadest </a:t>
            </a:r>
            <a:r>
              <a:rPr lang="en-US" sz="1600" dirty="0"/>
              <a:t>and deepest big data integration</a:t>
            </a:r>
          </a:p>
        </p:txBody>
      </p:sp>
      <p:sp>
        <p:nvSpPr>
          <p:cNvPr id="11" name="Rectangle 10"/>
          <p:cNvSpPr/>
          <p:nvPr/>
        </p:nvSpPr>
        <p:spPr>
          <a:xfrm>
            <a:off x="264160" y="2427039"/>
            <a:ext cx="4572000" cy="861774"/>
          </a:xfrm>
          <a:prstGeom prst="rect">
            <a:avLst/>
          </a:prstGeom>
        </p:spPr>
        <p:txBody>
          <a:bodyPr wrap="square">
            <a:spAutoFit/>
          </a:bodyPr>
          <a:lstStyle/>
          <a:p>
            <a:r>
              <a:rPr lang="en-US" b="1" dirty="0">
                <a:solidFill>
                  <a:schemeClr val="accent1"/>
                </a:solidFill>
              </a:rPr>
              <a:t>Innovation </a:t>
            </a:r>
            <a:r>
              <a:rPr lang="en-US" b="1" dirty="0" smtClean="0">
                <a:solidFill>
                  <a:schemeClr val="accent1"/>
                </a:solidFill>
              </a:rPr>
              <a:t>Through </a:t>
            </a:r>
            <a:r>
              <a:rPr lang="en-US" b="1" dirty="0">
                <a:solidFill>
                  <a:schemeClr val="accent1"/>
                </a:solidFill>
              </a:rPr>
              <a:t>an </a:t>
            </a:r>
            <a:r>
              <a:rPr lang="en-US" b="1" dirty="0" smtClean="0">
                <a:solidFill>
                  <a:schemeClr val="accent1"/>
                </a:solidFill>
              </a:rPr>
              <a:t>Open Heritage</a:t>
            </a:r>
            <a:endParaRPr lang="en-US" b="1" dirty="0">
              <a:solidFill>
                <a:schemeClr val="accent1"/>
              </a:solidFill>
            </a:endParaRPr>
          </a:p>
          <a:p>
            <a:pPr marL="285750" indent="-285750">
              <a:buFont typeface="Arial"/>
              <a:buChar char="•"/>
            </a:pPr>
            <a:r>
              <a:rPr lang="en-US" sz="1600" dirty="0"/>
              <a:t>Open, pluggable, purpose-built for the </a:t>
            </a:r>
            <a:r>
              <a:rPr lang="en-US" sz="1600" dirty="0" smtClean="0"/>
              <a:t>future</a:t>
            </a:r>
          </a:p>
          <a:p>
            <a:pPr marL="285750" indent="-285750">
              <a:buFont typeface="Arial"/>
              <a:buChar char="•"/>
            </a:pPr>
            <a:r>
              <a:rPr lang="en-US" sz="1600" dirty="0" smtClean="0"/>
              <a:t>Sustained leadership in big data ecosystem</a:t>
            </a:r>
            <a:endParaRPr lang="en-US" sz="1600" dirty="0"/>
          </a:p>
        </p:txBody>
      </p:sp>
      <p:sp>
        <p:nvSpPr>
          <p:cNvPr id="12" name="Rectangle 11"/>
          <p:cNvSpPr/>
          <p:nvPr/>
        </p:nvSpPr>
        <p:spPr>
          <a:xfrm>
            <a:off x="264160" y="3399448"/>
            <a:ext cx="4572000" cy="861774"/>
          </a:xfrm>
          <a:prstGeom prst="rect">
            <a:avLst/>
          </a:prstGeom>
        </p:spPr>
        <p:txBody>
          <a:bodyPr>
            <a:spAutoFit/>
          </a:bodyPr>
          <a:lstStyle/>
          <a:p>
            <a:r>
              <a:rPr lang="en-US" b="1" dirty="0" smtClean="0">
                <a:solidFill>
                  <a:srgbClr val="003A70"/>
                </a:solidFill>
              </a:rPr>
              <a:t>Business </a:t>
            </a:r>
            <a:r>
              <a:rPr lang="en-US" b="1" dirty="0">
                <a:solidFill>
                  <a:srgbClr val="003A70"/>
                </a:solidFill>
              </a:rPr>
              <a:t>M</a:t>
            </a:r>
            <a:r>
              <a:rPr lang="en-US" b="1" dirty="0" smtClean="0">
                <a:solidFill>
                  <a:srgbClr val="003A70"/>
                </a:solidFill>
              </a:rPr>
              <a:t>omentum</a:t>
            </a:r>
            <a:endParaRPr lang="en-US" b="1" dirty="0">
              <a:solidFill>
                <a:srgbClr val="003A70"/>
              </a:solidFill>
            </a:endParaRPr>
          </a:p>
          <a:p>
            <a:pPr marL="285750" indent="-285750">
              <a:buFont typeface="Arial"/>
              <a:buChar char="•"/>
            </a:pPr>
            <a:r>
              <a:rPr lang="en-US" sz="1600" dirty="0"/>
              <a:t>Over 1,500 commercial customers</a:t>
            </a:r>
          </a:p>
          <a:p>
            <a:pPr marL="285750" indent="-285750">
              <a:buFont typeface="Arial"/>
              <a:buChar char="•"/>
            </a:pPr>
            <a:r>
              <a:rPr lang="en-US" sz="1600" dirty="0"/>
              <a:t>Over 10,000 production deployments</a:t>
            </a:r>
          </a:p>
        </p:txBody>
      </p:sp>
      <p:pic>
        <p:nvPicPr>
          <p:cNvPr id="14" name="Picture 1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36160" y="1748664"/>
            <a:ext cx="4211788" cy="2542276"/>
          </a:xfrm>
          <a:prstGeom prst="rect">
            <a:avLst/>
          </a:prstGeom>
        </p:spPr>
      </p:pic>
    </p:spTree>
    <p:extLst>
      <p:ext uri="{BB962C8B-B14F-4D97-AF65-F5344CB8AC3E}">
        <p14:creationId xmlns:p14="http://schemas.microsoft.com/office/powerpoint/2010/main" val="4210262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9"/>
</p:tagLst>
</file>

<file path=ppt/theme/theme1.xml><?xml version="1.0" encoding="utf-8"?>
<a:theme xmlns:a="http://schemas.openxmlformats.org/drawingml/2006/main" name="Pentaho PowerPoint Template v11">
  <a:themeElements>
    <a:clrScheme name="Pentaho">
      <a:dk1>
        <a:sysClr val="windowText" lastClr="000000"/>
      </a:dk1>
      <a:lt1>
        <a:sysClr val="window" lastClr="FFFFFF"/>
      </a:lt1>
      <a:dk2>
        <a:srgbClr val="1F497D"/>
      </a:dk2>
      <a:lt2>
        <a:srgbClr val="EEECE1"/>
      </a:lt2>
      <a:accent1>
        <a:srgbClr val="003A70"/>
      </a:accent1>
      <a:accent2>
        <a:srgbClr val="005DA8"/>
      </a:accent2>
      <a:accent3>
        <a:srgbClr val="007297"/>
      </a:accent3>
      <a:accent4>
        <a:srgbClr val="0071BB"/>
      </a:accent4>
      <a:accent5>
        <a:srgbClr val="AC1F27"/>
      </a:accent5>
      <a:accent6>
        <a:srgbClr val="7D868C"/>
      </a:accent6>
      <a:hlink>
        <a:srgbClr val="005DA8"/>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bg1">
              <a:lumMod val="6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 xmlns:thm15="http://schemas.microsoft.com/office/thememl/2012/main" name="Blank.potx" id="{44156533-A68F-4DDE-B112-C33D144EF315}" vid="{E7520211-E552-4FE0-98BE-B4937DBA6D3E}"/>
    </a:ext>
  </a:extLst>
</a:theme>
</file>

<file path=ppt/theme/theme2.xml><?xml version="1.0" encoding="utf-8"?>
<a:theme xmlns:a="http://schemas.openxmlformats.org/drawingml/2006/main" name="Office Theme">
  <a:themeElements>
    <a:clrScheme name="HDS 2011">
      <a:dk1>
        <a:sysClr val="windowText" lastClr="000000"/>
      </a:dk1>
      <a:lt1>
        <a:sysClr val="window" lastClr="FFFFFF"/>
      </a:lt1>
      <a:dk2>
        <a:srgbClr val="14AF9F"/>
      </a:dk2>
      <a:lt2>
        <a:srgbClr val="6D6E71"/>
      </a:lt2>
      <a:accent1>
        <a:srgbClr val="FD0014"/>
      </a:accent1>
      <a:accent2>
        <a:srgbClr val="C20014"/>
      </a:accent2>
      <a:accent3>
        <a:srgbClr val="009933"/>
      </a:accent3>
      <a:accent4>
        <a:srgbClr val="0073B2"/>
      </a:accent4>
      <a:accent5>
        <a:srgbClr val="DEB408"/>
      </a:accent5>
      <a:accent6>
        <a:srgbClr val="DC7400"/>
      </a:accent6>
      <a:hlink>
        <a:srgbClr val="FD0014"/>
      </a:hlink>
      <a:folHlink>
        <a:srgbClr val="C20014"/>
      </a:folHlink>
    </a:clrScheme>
    <a:fontScheme name="HDS 20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HDS 2011">
      <a:dk1>
        <a:sysClr val="windowText" lastClr="000000"/>
      </a:dk1>
      <a:lt1>
        <a:sysClr val="window" lastClr="FFFFFF"/>
      </a:lt1>
      <a:dk2>
        <a:srgbClr val="14AF9F"/>
      </a:dk2>
      <a:lt2>
        <a:srgbClr val="6D6E71"/>
      </a:lt2>
      <a:accent1>
        <a:srgbClr val="FD0014"/>
      </a:accent1>
      <a:accent2>
        <a:srgbClr val="C20014"/>
      </a:accent2>
      <a:accent3>
        <a:srgbClr val="009933"/>
      </a:accent3>
      <a:accent4>
        <a:srgbClr val="0073B2"/>
      </a:accent4>
      <a:accent5>
        <a:srgbClr val="DEB408"/>
      </a:accent5>
      <a:accent6>
        <a:srgbClr val="DC7400"/>
      </a:accent6>
      <a:hlink>
        <a:srgbClr val="FD0014"/>
      </a:hlink>
      <a:folHlink>
        <a:srgbClr val="C20014"/>
      </a:folHlink>
    </a:clrScheme>
    <a:fontScheme name="HDS 20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Pentaho PowerPoint Template v11.potx</Template>
  <TotalTime>6984</TotalTime>
  <Words>3139</Words>
  <Application>Microsoft Macintosh PowerPoint</Application>
  <PresentationFormat>On-screen Show (16:9)</PresentationFormat>
  <Paragraphs>512</Paragraphs>
  <Slides>42</Slides>
  <Notes>19</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Pentaho PowerPoint Template v11</vt:lpstr>
      <vt:lpstr>Pentaho Update</vt:lpstr>
      <vt:lpstr>Agenda</vt:lpstr>
      <vt:lpstr>Pentaho 2014/2015 -  A year of growth</vt:lpstr>
      <vt:lpstr>Pentaho 2014/2015</vt:lpstr>
      <vt:lpstr>Product Releases – 5.3 (February)</vt:lpstr>
      <vt:lpstr>Product Releases – 5.4 (June)</vt:lpstr>
      <vt:lpstr>Product Releases – 6.0 (October)</vt:lpstr>
      <vt:lpstr>Pentaho Strategy</vt:lpstr>
      <vt:lpstr>Pentaho enables the Modern Data-driven Business</vt:lpstr>
      <vt:lpstr>Pentaho is Architected for the Future</vt:lpstr>
      <vt:lpstr>Bringing it All Together</vt:lpstr>
      <vt:lpstr>End-to-End Self-Service Delivery of  Big Data Analytics </vt:lpstr>
      <vt:lpstr>PowerPoint Presentation</vt:lpstr>
      <vt:lpstr>Why Did Hitachi Acquire Pentaho?</vt:lpstr>
      <vt:lpstr>The Next Revolution</vt:lpstr>
      <vt:lpstr>Internet of Things in 2020</vt:lpstr>
      <vt:lpstr>The Opportunity in 2020</vt:lpstr>
      <vt:lpstr>Our IoT Strategy</vt:lpstr>
      <vt:lpstr>The Internet of Things That Matter</vt:lpstr>
      <vt:lpstr>Hitachi Social Innovation Investment</vt:lpstr>
      <vt:lpstr>Hitachi R&amp;D</vt:lpstr>
      <vt:lpstr>Delivering Real IoT Solutions</vt:lpstr>
      <vt:lpstr>Pentaho Roadmap</vt:lpstr>
      <vt:lpstr>Safe Harbor Statement</vt:lpstr>
      <vt:lpstr>Point of View: Pentaho Data Integration</vt:lpstr>
      <vt:lpstr>Roadmap</vt:lpstr>
      <vt:lpstr>Roadmap</vt:lpstr>
      <vt:lpstr>Roadmap</vt:lpstr>
      <vt:lpstr>Roadmap</vt:lpstr>
      <vt:lpstr>Point of View: Pentaho Platform</vt:lpstr>
      <vt:lpstr>Roadmap</vt:lpstr>
      <vt:lpstr>Roadmap</vt:lpstr>
      <vt:lpstr>Roadmap</vt:lpstr>
      <vt:lpstr>Point of View : Embedded Analytics</vt:lpstr>
      <vt:lpstr>Roadmap</vt:lpstr>
      <vt:lpstr>Roadmap</vt:lpstr>
      <vt:lpstr>Roadmap</vt:lpstr>
      <vt:lpstr>Roadmap</vt:lpstr>
      <vt:lpstr>C*Tools and overall Roadmap</vt:lpstr>
      <vt:lpstr>General Community roadmap additions</vt:lpstr>
      <vt:lpstr>Pentaho Commitment</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Lisa Eastlack</dc:creator>
  <cp:lastModifiedBy>Bob Kemper</cp:lastModifiedBy>
  <cp:revision>118</cp:revision>
  <dcterms:created xsi:type="dcterms:W3CDTF">2015-06-03T21:38:33Z</dcterms:created>
  <dcterms:modified xsi:type="dcterms:W3CDTF">2015-11-09T19:16:25Z</dcterms:modified>
</cp:coreProperties>
</file>